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
  </p:notesMasterIdLst>
  <p:sldIdLst>
    <p:sldId id="275" r:id="rId2"/>
    <p:sldId id="274" r:id="rId3"/>
    <p:sldId id="309" r:id="rId4"/>
    <p:sldId id="294" r:id="rId5"/>
    <p:sldId id="295" r:id="rId6"/>
    <p:sldId id="296" r:id="rId7"/>
    <p:sldId id="297" r:id="rId8"/>
    <p:sldId id="310" r:id="rId9"/>
    <p:sldId id="1133" r:id="rId10"/>
    <p:sldId id="259" r:id="rId11"/>
    <p:sldId id="287" r:id="rId12"/>
    <p:sldId id="308" r:id="rId13"/>
    <p:sldId id="306" r:id="rId14"/>
    <p:sldId id="307" r:id="rId15"/>
    <p:sldId id="313" r:id="rId16"/>
    <p:sldId id="314" r:id="rId17"/>
    <p:sldId id="317" r:id="rId18"/>
    <p:sldId id="316" r:id="rId19"/>
    <p:sldId id="305" r:id="rId20"/>
    <p:sldId id="318" r:id="rId21"/>
    <p:sldId id="319" r:id="rId22"/>
    <p:sldId id="321" r:id="rId23"/>
    <p:sldId id="322" r:id="rId24"/>
    <p:sldId id="1025" r:id="rId25"/>
    <p:sldId id="1134" r:id="rId26"/>
    <p:sldId id="1038" r:id="rId27"/>
    <p:sldId id="1029" r:id="rId28"/>
    <p:sldId id="1113" r:id="rId29"/>
    <p:sldId id="1114" r:id="rId30"/>
    <p:sldId id="1115" r:id="rId31"/>
    <p:sldId id="1116" r:id="rId32"/>
    <p:sldId id="1152" r:id="rId33"/>
    <p:sldId id="1118" r:id="rId34"/>
    <p:sldId id="1119" r:id="rId35"/>
    <p:sldId id="1127" r:id="rId36"/>
    <p:sldId id="1128" r:id="rId37"/>
    <p:sldId id="1129" r:id="rId38"/>
    <p:sldId id="1130" r:id="rId39"/>
    <p:sldId id="1131" r:id="rId40"/>
    <p:sldId id="1132" r:id="rId41"/>
    <p:sldId id="1153" r:id="rId42"/>
    <p:sldId id="1024" r:id="rId43"/>
    <p:sldId id="1154" r:id="rId44"/>
    <p:sldId id="325" r:id="rId45"/>
    <p:sldId id="334" r:id="rId46"/>
    <p:sldId id="1146" r:id="rId47"/>
    <p:sldId id="328" r:id="rId48"/>
    <p:sldId id="353" r:id="rId49"/>
    <p:sldId id="345" r:id="rId50"/>
    <p:sldId id="352" r:id="rId51"/>
    <p:sldId id="351" r:id="rId52"/>
    <p:sldId id="354" r:id="rId53"/>
    <p:sldId id="331" r:id="rId54"/>
    <p:sldId id="329" r:id="rId55"/>
    <p:sldId id="338" r:id="rId56"/>
    <p:sldId id="339" r:id="rId57"/>
    <p:sldId id="340" r:id="rId58"/>
    <p:sldId id="341" r:id="rId59"/>
    <p:sldId id="342" r:id="rId60"/>
    <p:sldId id="343" r:id="rId61"/>
    <p:sldId id="350" r:id="rId62"/>
    <p:sldId id="1142" r:id="rId63"/>
    <p:sldId id="333" r:id="rId64"/>
    <p:sldId id="1032" r:id="rId65"/>
    <p:sldId id="332" r:id="rId66"/>
    <p:sldId id="355" r:id="rId67"/>
    <p:sldId id="1140" r:id="rId68"/>
    <p:sldId id="1147" r:id="rId69"/>
    <p:sldId id="1141" r:id="rId70"/>
    <p:sldId id="356" r:id="rId71"/>
    <p:sldId id="348" r:id="rId72"/>
    <p:sldId id="1034" r:id="rId73"/>
    <p:sldId id="1148" r:id="rId74"/>
    <p:sldId id="292" r:id="rId75"/>
    <p:sldId id="286" r:id="rId7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cio" id="{7856DF33-1275-4D3B-8574-0D2AA4B9D2CA}">
          <p14:sldIdLst>
            <p14:sldId id="275"/>
            <p14:sldId id="274"/>
            <p14:sldId id="309"/>
          </p14:sldIdLst>
        </p14:section>
        <p14:section name="Introducción" id="{0B4417B7-C91C-4BEE-AE2D-85605F0634B0}">
          <p14:sldIdLst>
            <p14:sldId id="294"/>
            <p14:sldId id="295"/>
            <p14:sldId id="296"/>
            <p14:sldId id="297"/>
            <p14:sldId id="310"/>
            <p14:sldId id="1133"/>
            <p14:sldId id="259"/>
            <p14:sldId id="287"/>
            <p14:sldId id="308"/>
            <p14:sldId id="306"/>
            <p14:sldId id="307"/>
            <p14:sldId id="313"/>
            <p14:sldId id="314"/>
            <p14:sldId id="317"/>
            <p14:sldId id="316"/>
            <p14:sldId id="305"/>
            <p14:sldId id="318"/>
            <p14:sldId id="319"/>
            <p14:sldId id="321"/>
            <p14:sldId id="322"/>
          </p14:sldIdLst>
        </p14:section>
        <p14:section name="Sistemas ópticos" id="{EF9BB42E-0A20-4FDC-B5BD-59B3A354778B}">
          <p14:sldIdLst>
            <p14:sldId id="1025"/>
            <p14:sldId id="1134"/>
            <p14:sldId id="1038"/>
          </p14:sldIdLst>
        </p14:section>
        <p14:section name="Práctica 1" id="{7B4E673C-8574-4F5D-A920-91D041E6BC29}">
          <p14:sldIdLst/>
        </p14:section>
        <p14:section name="Cámaras CCD" id="{757D6636-9A33-4D6D-9574-38CD688BAB71}">
          <p14:sldIdLst>
            <p14:sldId id="1029"/>
            <p14:sldId id="1113"/>
            <p14:sldId id="1114"/>
            <p14:sldId id="1115"/>
            <p14:sldId id="1116"/>
            <p14:sldId id="1152"/>
            <p14:sldId id="1118"/>
            <p14:sldId id="1119"/>
          </p14:sldIdLst>
        </p14:section>
        <p14:section name="Herramientas" id="{7E0E2FFB-A479-49C2-846F-EE15963BC1B3}">
          <p14:sldIdLst>
            <p14:sldId id="1127"/>
            <p14:sldId id="1128"/>
            <p14:sldId id="1129"/>
            <p14:sldId id="1130"/>
            <p14:sldId id="1131"/>
            <p14:sldId id="1132"/>
            <p14:sldId id="1153"/>
          </p14:sldIdLst>
        </p14:section>
        <p14:section name="Calibración" id="{491531F4-1999-4876-B9C4-3476EB065D57}">
          <p14:sldIdLst>
            <p14:sldId id="1024"/>
            <p14:sldId id="1154"/>
          </p14:sldIdLst>
        </p14:section>
        <p14:section name="Introducción a las imágenes digitales" id="{0CDF638D-422D-4CEB-957D-1C0F0A2E6902}">
          <p14:sldIdLst>
            <p14:sldId id="325"/>
            <p14:sldId id="334"/>
            <p14:sldId id="1146"/>
            <p14:sldId id="328"/>
            <p14:sldId id="353"/>
            <p14:sldId id="345"/>
            <p14:sldId id="352"/>
            <p14:sldId id="351"/>
            <p14:sldId id="354"/>
            <p14:sldId id="331"/>
            <p14:sldId id="329"/>
            <p14:sldId id="338"/>
            <p14:sldId id="339"/>
            <p14:sldId id="340"/>
            <p14:sldId id="341"/>
            <p14:sldId id="342"/>
            <p14:sldId id="343"/>
            <p14:sldId id="350"/>
            <p14:sldId id="1142"/>
            <p14:sldId id="333"/>
            <p14:sldId id="1032"/>
            <p14:sldId id="332"/>
            <p14:sldId id="355"/>
            <p14:sldId id="1140"/>
            <p14:sldId id="1147"/>
            <p14:sldId id="1141"/>
            <p14:sldId id="356"/>
            <p14:sldId id="348"/>
          </p14:sldIdLst>
        </p14:section>
        <p14:section name="Procesamiento digital de imágenes" id="{6893508F-31C5-4827-A50A-F05E2839734A}">
          <p14:sldIdLst>
            <p14:sldId id="1034"/>
            <p14:sldId id="1148"/>
          </p14:sldIdLst>
        </p14:section>
        <p14:section name="Conclusiones" id="{43C7F2CB-A971-475A-B8B8-DFFC19463AC8}">
          <p14:sldIdLst>
            <p14:sldId id="292"/>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0027"/>
    <a:srgbClr val="942838"/>
    <a:srgbClr val="F0AB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9" autoAdjust="0"/>
    <p:restoredTop sz="93883" autoAdjust="0"/>
  </p:normalViewPr>
  <p:slideViewPr>
    <p:cSldViewPr snapToGrid="0">
      <p:cViewPr varScale="1">
        <p:scale>
          <a:sx n="63" d="100"/>
          <a:sy n="63" d="100"/>
        </p:scale>
        <p:origin x="908" y="52"/>
      </p:cViewPr>
      <p:guideLst/>
    </p:cSldViewPr>
  </p:slideViewPr>
  <p:outlineViewPr>
    <p:cViewPr>
      <p:scale>
        <a:sx n="33" d="100"/>
        <a:sy n="33" d="100"/>
      </p:scale>
      <p:origin x="0" y="-119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ink/ink1.xml><?xml version="1.0" encoding="utf-8"?>
<inkml:ink xmlns:inkml="http://www.w3.org/2003/InkML">
  <inkml:definitions>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0.01467" units="1/cm"/>
          <inkml:channelProperty channel="Y" name="resolution" value="0.02509" units="1/cm"/>
          <inkml:channelProperty channel="T" name="resolution" value="28.34646" units="1/dev"/>
        </inkml:channelProperties>
      </inkml:inkSource>
      <inkml:timestamp xml:id="ts0" timeString="2017-10-04T16:19:40"/>
    </inkml:context>
    <inkml:brush xml:id="br0">
      <inkml:brushProperty name="width" value="0.05292" units="cm"/>
      <inkml:brushProperty name="height" value="0.05292" units="cm"/>
      <inkml:brushProperty name="color" value="#FF0000"/>
    </inkml:brush>
  </inkml:definitions>
  <inkml:trace contextRef="#ctx0" brushRef="#br0">7043 6773 0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10FA3-2E1D-4715-8710-3119BCCC0B10}" type="datetimeFigureOut">
              <a:rPr lang="es-MX" smtClean="0"/>
              <a:t>15/10/2018</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6BB7F-B1C0-4E47-AA3B-5603D340693F}" type="slidenum">
              <a:rPr lang="es-MX" smtClean="0"/>
              <a:t>‹Nº›</a:t>
            </a:fld>
            <a:endParaRPr lang="es-MX"/>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1</a:t>
            </a:fld>
            <a:endParaRPr lang="es-MX"/>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37</a:t>
            </a:fld>
            <a:endParaRPr lang="es-MX"/>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38</a:t>
            </a:fld>
            <a:endParaRPr lang="es-MX"/>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39</a:t>
            </a:fld>
            <a:endParaRPr lang="es-MX"/>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40</a:t>
            </a:fld>
            <a:endParaRPr lang="es-MX"/>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42</a:t>
            </a:fld>
            <a:endParaRPr lang="es-MX"/>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44</a:t>
            </a:fld>
            <a:endParaRPr lang="es-MX"/>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47</a:t>
            </a:fld>
            <a:endParaRPr lang="es-MX"/>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54</a:t>
            </a:fld>
            <a:endParaRPr lang="es-MX"/>
          </a:p>
        </p:txBody>
      </p:sp>
    </p:spTree>
    <p:extLst>
      <p:ext uri="{BB962C8B-B14F-4D97-AF65-F5344CB8AC3E}">
        <p14:creationId xmlns:p14="http://schemas.microsoft.com/office/powerpoint/2010/main" val="2566174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55</a:t>
            </a:fld>
            <a:endParaRPr lang="es-MX"/>
          </a:p>
        </p:txBody>
      </p:sp>
    </p:spTree>
    <p:extLst>
      <p:ext uri="{BB962C8B-B14F-4D97-AF65-F5344CB8AC3E}">
        <p14:creationId xmlns:p14="http://schemas.microsoft.com/office/powerpoint/2010/main" val="3260665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56</a:t>
            </a:fld>
            <a:endParaRPr lang="es-MX"/>
          </a:p>
        </p:txBody>
      </p:sp>
    </p:spTree>
    <p:extLst>
      <p:ext uri="{BB962C8B-B14F-4D97-AF65-F5344CB8AC3E}">
        <p14:creationId xmlns:p14="http://schemas.microsoft.com/office/powerpoint/2010/main" val="191007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3</a:t>
            </a:fld>
            <a:endParaRPr lang="es-MX"/>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57</a:t>
            </a:fld>
            <a:endParaRPr lang="es-MX"/>
          </a:p>
        </p:txBody>
      </p:sp>
    </p:spTree>
    <p:extLst>
      <p:ext uri="{BB962C8B-B14F-4D97-AF65-F5344CB8AC3E}">
        <p14:creationId xmlns:p14="http://schemas.microsoft.com/office/powerpoint/2010/main" val="1785603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58</a:t>
            </a:fld>
            <a:endParaRPr lang="es-MX"/>
          </a:p>
        </p:txBody>
      </p:sp>
    </p:spTree>
    <p:extLst>
      <p:ext uri="{BB962C8B-B14F-4D97-AF65-F5344CB8AC3E}">
        <p14:creationId xmlns:p14="http://schemas.microsoft.com/office/powerpoint/2010/main" val="122165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59</a:t>
            </a:fld>
            <a:endParaRPr lang="es-MX"/>
          </a:p>
        </p:txBody>
      </p:sp>
    </p:spTree>
    <p:extLst>
      <p:ext uri="{BB962C8B-B14F-4D97-AF65-F5344CB8AC3E}">
        <p14:creationId xmlns:p14="http://schemas.microsoft.com/office/powerpoint/2010/main" val="1273526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60</a:t>
            </a:fld>
            <a:endParaRPr lang="es-MX"/>
          </a:p>
        </p:txBody>
      </p:sp>
    </p:spTree>
    <p:extLst>
      <p:ext uri="{BB962C8B-B14F-4D97-AF65-F5344CB8AC3E}">
        <p14:creationId xmlns:p14="http://schemas.microsoft.com/office/powerpoint/2010/main" val="3983075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61</a:t>
            </a:fld>
            <a:endParaRPr lang="es-MX"/>
          </a:p>
        </p:txBody>
      </p:sp>
    </p:spTree>
    <p:extLst>
      <p:ext uri="{BB962C8B-B14F-4D97-AF65-F5344CB8AC3E}">
        <p14:creationId xmlns:p14="http://schemas.microsoft.com/office/powerpoint/2010/main" val="3879922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63</a:t>
            </a:fld>
            <a:endParaRPr lang="es-MX"/>
          </a:p>
        </p:txBody>
      </p:sp>
    </p:spTree>
    <p:extLst>
      <p:ext uri="{BB962C8B-B14F-4D97-AF65-F5344CB8AC3E}">
        <p14:creationId xmlns:p14="http://schemas.microsoft.com/office/powerpoint/2010/main" val="2397027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64</a:t>
            </a:fld>
            <a:endParaRPr lang="es-MX"/>
          </a:p>
        </p:txBody>
      </p:sp>
    </p:spTree>
    <p:extLst>
      <p:ext uri="{BB962C8B-B14F-4D97-AF65-F5344CB8AC3E}">
        <p14:creationId xmlns:p14="http://schemas.microsoft.com/office/powerpoint/2010/main" val="788062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69</a:t>
            </a:fld>
            <a:endParaRPr lang="es-MX"/>
          </a:p>
        </p:txBody>
      </p:sp>
    </p:spTree>
    <p:extLst>
      <p:ext uri="{BB962C8B-B14F-4D97-AF65-F5344CB8AC3E}">
        <p14:creationId xmlns:p14="http://schemas.microsoft.com/office/powerpoint/2010/main" val="2549226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71</a:t>
            </a:fld>
            <a:endParaRPr lang="es-MX"/>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72</a:t>
            </a:fld>
            <a:endParaRPr lang="es-MX"/>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8</a:t>
            </a:fld>
            <a:endParaRPr lang="es-MX"/>
          </a:p>
        </p:txBody>
      </p:sp>
    </p:spTree>
    <p:extLst>
      <p:ext uri="{BB962C8B-B14F-4D97-AF65-F5344CB8AC3E}">
        <p14:creationId xmlns:p14="http://schemas.microsoft.com/office/powerpoint/2010/main" val="2091612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10</a:t>
            </a:fld>
            <a:endParaRPr lang="es-MX"/>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19</a:t>
            </a:fld>
            <a:endParaRPr lang="es-MX"/>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23</a:t>
            </a:fld>
            <a:endParaRPr lang="es-MX"/>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BA36BB7F-B1C0-4E47-AA3B-5603D340693F}" type="slidenum">
              <a:rPr lang="es-MX" smtClean="0"/>
              <a:t>24</a:t>
            </a:fld>
            <a:endParaRPr lang="es-MX"/>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35</a:t>
            </a:fld>
            <a:endParaRPr lang="es-MX"/>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ES" dirty="0"/>
              <a:t>corregir</a:t>
            </a:r>
            <a:endParaRPr lang="es-MX" dirty="0"/>
          </a:p>
          <a:p>
            <a:endParaRPr lang="es-MX" dirty="0"/>
          </a:p>
        </p:txBody>
      </p:sp>
      <p:sp>
        <p:nvSpPr>
          <p:cNvPr id="4" name="Marcador de número de diapositiva 3"/>
          <p:cNvSpPr>
            <a:spLocks noGrp="1"/>
          </p:cNvSpPr>
          <p:nvPr>
            <p:ph type="sldNum" sz="quarter" idx="10"/>
          </p:nvPr>
        </p:nvSpPr>
        <p:spPr/>
        <p:txBody>
          <a:bodyPr/>
          <a:lstStyle/>
          <a:p>
            <a:fld id="{BA36BB7F-B1C0-4E47-AA3B-5603D340693F}" type="slidenum">
              <a:rPr lang="es-MX" smtClean="0"/>
              <a:t>36</a:t>
            </a:fld>
            <a:endParaRPr lang="es-MX"/>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FD9DAD4C-ADF1-45A7-B902-C6A7FD82EE4E}" type="datetime1">
              <a:rPr lang="es-MX" smtClean="0"/>
              <a:t>15/10/2018</a:t>
            </a:fld>
            <a:endParaRPr lang="es-MX"/>
          </a:p>
        </p:txBody>
      </p:sp>
      <p:sp>
        <p:nvSpPr>
          <p:cNvPr id="5" name="Marcador de pie de página 4"/>
          <p:cNvSpPr>
            <a:spLocks noGrp="1"/>
          </p:cNvSpPr>
          <p:nvPr>
            <p:ph type="ftr" sz="quarter" idx="11"/>
          </p:nvPr>
        </p:nvSpPr>
        <p:spPr/>
        <p:txBody>
          <a:bodyPr/>
          <a:lstStyle/>
          <a:p>
            <a:r>
              <a:rPr lang="es-MX"/>
              <a:t>Curso de Procesamiento Digital de Imágenes, 2018.</a:t>
            </a:r>
          </a:p>
        </p:txBody>
      </p:sp>
      <p:sp>
        <p:nvSpPr>
          <p:cNvPr id="6" name="Marcador de número de diapositiva 5"/>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BD20C19E-740E-4DBA-B374-A2B0DF69453E}" type="datetime1">
              <a:rPr lang="es-MX" smtClean="0"/>
              <a:t>15/10/2018</a:t>
            </a:fld>
            <a:endParaRPr lang="es-MX"/>
          </a:p>
        </p:txBody>
      </p:sp>
      <p:sp>
        <p:nvSpPr>
          <p:cNvPr id="5" name="Marcador de pie de página 4"/>
          <p:cNvSpPr>
            <a:spLocks noGrp="1"/>
          </p:cNvSpPr>
          <p:nvPr>
            <p:ph type="ftr" sz="quarter" idx="11"/>
          </p:nvPr>
        </p:nvSpPr>
        <p:spPr/>
        <p:txBody>
          <a:bodyPr/>
          <a:lstStyle/>
          <a:p>
            <a:r>
              <a:rPr lang="es-MX"/>
              <a:t>Curso de Procesamiento Digital de Imágenes, 2018.</a:t>
            </a:r>
          </a:p>
        </p:txBody>
      </p:sp>
      <p:sp>
        <p:nvSpPr>
          <p:cNvPr id="6" name="Marcador de número de diapositiva 5"/>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56FDA3FC-7BFB-473E-88AC-953E976A7D23}" type="datetime1">
              <a:rPr lang="es-MX" smtClean="0"/>
              <a:t>15/10/2018</a:t>
            </a:fld>
            <a:endParaRPr lang="es-MX"/>
          </a:p>
        </p:txBody>
      </p:sp>
      <p:sp>
        <p:nvSpPr>
          <p:cNvPr id="5" name="Marcador de pie de página 4"/>
          <p:cNvSpPr>
            <a:spLocks noGrp="1"/>
          </p:cNvSpPr>
          <p:nvPr>
            <p:ph type="ftr" sz="quarter" idx="11"/>
          </p:nvPr>
        </p:nvSpPr>
        <p:spPr/>
        <p:txBody>
          <a:bodyPr/>
          <a:lstStyle/>
          <a:p>
            <a:r>
              <a:rPr lang="es-MX"/>
              <a:t>Curso de Procesamiento Digital de Imágenes, 2018.</a:t>
            </a:r>
          </a:p>
        </p:txBody>
      </p:sp>
      <p:sp>
        <p:nvSpPr>
          <p:cNvPr id="6" name="Marcador de número de diapositiva 5"/>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Diapositive de titr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
              <a:t>Haga clic para modificar el estilo de título del patrón</a:t>
            </a:r>
            <a:endParaRPr lang="es-MX"/>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7012703B-4563-4B0A-8470-1FA1D4E991FE}" type="datetime1">
              <a:rPr lang="es-MX" smtClean="0"/>
              <a:t>15/10/2018</a:t>
            </a:fld>
            <a:endParaRPr lang="es-MX"/>
          </a:p>
        </p:txBody>
      </p:sp>
      <p:sp>
        <p:nvSpPr>
          <p:cNvPr id="5" name="Marcador de pie de página 4"/>
          <p:cNvSpPr>
            <a:spLocks noGrp="1"/>
          </p:cNvSpPr>
          <p:nvPr>
            <p:ph type="ftr" sz="quarter" idx="11"/>
          </p:nvPr>
        </p:nvSpPr>
        <p:spPr/>
        <p:txBody>
          <a:bodyPr/>
          <a:lstStyle/>
          <a:p>
            <a:r>
              <a:rPr lang="es-MX"/>
              <a:t>Curso de Procesamiento Digital de Imágenes, 2018.</a:t>
            </a:r>
          </a:p>
        </p:txBody>
      </p:sp>
      <p:sp>
        <p:nvSpPr>
          <p:cNvPr id="6" name="Marcador de número de diapositiva 5"/>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75F4CE48-35F8-43FC-AA6B-8ADF4728AD07}" type="datetime1">
              <a:rPr lang="es-MX" smtClean="0"/>
              <a:t>15/10/2018</a:t>
            </a:fld>
            <a:endParaRPr lang="es-MX"/>
          </a:p>
        </p:txBody>
      </p:sp>
      <p:sp>
        <p:nvSpPr>
          <p:cNvPr id="5" name="Marcador de pie de página 4"/>
          <p:cNvSpPr>
            <a:spLocks noGrp="1"/>
          </p:cNvSpPr>
          <p:nvPr>
            <p:ph type="ftr" sz="quarter" idx="11"/>
          </p:nvPr>
        </p:nvSpPr>
        <p:spPr/>
        <p:txBody>
          <a:bodyPr/>
          <a:lstStyle/>
          <a:p>
            <a:r>
              <a:rPr lang="es-MX"/>
              <a:t>Curso de Procesamiento Digital de Imágenes, 2018.</a:t>
            </a:r>
          </a:p>
        </p:txBody>
      </p:sp>
      <p:sp>
        <p:nvSpPr>
          <p:cNvPr id="6" name="Marcador de número de diapositiva 5"/>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
              <a:t>Haga clic para modificar el estilo de título del patrón</a:t>
            </a:r>
            <a:endParaRPr lang="es-MX"/>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FEE14CEA-F473-473F-AA40-356521BEDD58}" type="datetime1">
              <a:rPr lang="es-MX" smtClean="0"/>
              <a:t>15/10/2018</a:t>
            </a:fld>
            <a:endParaRPr lang="es-MX"/>
          </a:p>
        </p:txBody>
      </p:sp>
      <p:sp>
        <p:nvSpPr>
          <p:cNvPr id="6" name="Marcador de pie de página 5"/>
          <p:cNvSpPr>
            <a:spLocks noGrp="1"/>
          </p:cNvSpPr>
          <p:nvPr>
            <p:ph type="ftr" sz="quarter" idx="11"/>
          </p:nvPr>
        </p:nvSpPr>
        <p:spPr/>
        <p:txBody>
          <a:bodyPr/>
          <a:lstStyle/>
          <a:p>
            <a:r>
              <a:rPr lang="es-MX"/>
              <a:t>Curso de Procesamiento Digital de Imágenes, 2018.</a:t>
            </a:r>
          </a:p>
        </p:txBody>
      </p:sp>
      <p:sp>
        <p:nvSpPr>
          <p:cNvPr id="7" name="Marcador de número de diapositiva 6"/>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1C467D7F-D15F-41E4-94E0-F7BE34391C12}" type="datetime1">
              <a:rPr lang="es-MX" smtClean="0"/>
              <a:t>15/10/2018</a:t>
            </a:fld>
            <a:endParaRPr lang="es-MX"/>
          </a:p>
        </p:txBody>
      </p:sp>
      <p:sp>
        <p:nvSpPr>
          <p:cNvPr id="8" name="Marcador de pie de página 7"/>
          <p:cNvSpPr>
            <a:spLocks noGrp="1"/>
          </p:cNvSpPr>
          <p:nvPr>
            <p:ph type="ftr" sz="quarter" idx="11"/>
          </p:nvPr>
        </p:nvSpPr>
        <p:spPr/>
        <p:txBody>
          <a:bodyPr/>
          <a:lstStyle/>
          <a:p>
            <a:r>
              <a:rPr lang="es-MX"/>
              <a:t>Curso de Procesamiento Digital de Imágenes, 2018.</a:t>
            </a:r>
          </a:p>
        </p:txBody>
      </p:sp>
      <p:sp>
        <p:nvSpPr>
          <p:cNvPr id="9" name="Marcador de número de diapositiva 8"/>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30A79740-2601-4BD4-A964-E0E56260BC12}" type="datetime1">
              <a:rPr lang="es-MX" smtClean="0"/>
              <a:t>15/10/2018</a:t>
            </a:fld>
            <a:endParaRPr lang="es-MX"/>
          </a:p>
        </p:txBody>
      </p:sp>
      <p:sp>
        <p:nvSpPr>
          <p:cNvPr id="4" name="Marcador de pie de página 3"/>
          <p:cNvSpPr>
            <a:spLocks noGrp="1"/>
          </p:cNvSpPr>
          <p:nvPr>
            <p:ph type="ftr" sz="quarter" idx="11"/>
          </p:nvPr>
        </p:nvSpPr>
        <p:spPr/>
        <p:txBody>
          <a:bodyPr/>
          <a:lstStyle/>
          <a:p>
            <a:r>
              <a:rPr lang="es-MX"/>
              <a:t>Curso de Procesamiento Digital de Imágenes, 2018.</a:t>
            </a:r>
          </a:p>
        </p:txBody>
      </p:sp>
      <p:sp>
        <p:nvSpPr>
          <p:cNvPr id="5" name="Marcador de número de diapositiva 4"/>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670F23D-8402-43FB-8626-43518D8F92B7}" type="datetime1">
              <a:rPr lang="es-MX" smtClean="0"/>
              <a:t>15/10/2018</a:t>
            </a:fld>
            <a:endParaRPr lang="es-MX"/>
          </a:p>
        </p:txBody>
      </p:sp>
      <p:sp>
        <p:nvSpPr>
          <p:cNvPr id="3" name="Marcador de pie de página 2"/>
          <p:cNvSpPr>
            <a:spLocks noGrp="1"/>
          </p:cNvSpPr>
          <p:nvPr>
            <p:ph type="ftr" sz="quarter" idx="11"/>
          </p:nvPr>
        </p:nvSpPr>
        <p:spPr/>
        <p:txBody>
          <a:bodyPr/>
          <a:lstStyle/>
          <a:p>
            <a:r>
              <a:rPr lang="es-MX"/>
              <a:t>Curso de Procesamiento Digital de Imágenes, 2018.</a:t>
            </a:r>
          </a:p>
        </p:txBody>
      </p:sp>
      <p:sp>
        <p:nvSpPr>
          <p:cNvPr id="4" name="Marcador de número de diapositiva 3"/>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FFD34224-307F-4717-BAC7-852EB00797A2}" type="datetime1">
              <a:rPr lang="es-MX" smtClean="0"/>
              <a:t>15/10/2018</a:t>
            </a:fld>
            <a:endParaRPr lang="es-MX"/>
          </a:p>
        </p:txBody>
      </p:sp>
      <p:sp>
        <p:nvSpPr>
          <p:cNvPr id="6" name="Marcador de pie de página 5"/>
          <p:cNvSpPr>
            <a:spLocks noGrp="1"/>
          </p:cNvSpPr>
          <p:nvPr>
            <p:ph type="ftr" sz="quarter" idx="11"/>
          </p:nvPr>
        </p:nvSpPr>
        <p:spPr/>
        <p:txBody>
          <a:bodyPr/>
          <a:lstStyle/>
          <a:p>
            <a:r>
              <a:rPr lang="es-MX"/>
              <a:t>Curso de Procesamiento Digital de Imágenes, 2018.</a:t>
            </a:r>
          </a:p>
        </p:txBody>
      </p:sp>
      <p:sp>
        <p:nvSpPr>
          <p:cNvPr id="7" name="Marcador de número de diapositiva 6"/>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hasCustomPrompt="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6D88A74C-5CC2-4B01-B920-02C3A9C82023}" type="datetime1">
              <a:rPr lang="es-MX" smtClean="0"/>
              <a:t>15/10/2018</a:t>
            </a:fld>
            <a:endParaRPr lang="es-MX"/>
          </a:p>
        </p:txBody>
      </p:sp>
      <p:sp>
        <p:nvSpPr>
          <p:cNvPr id="6" name="Marcador de pie de página 5"/>
          <p:cNvSpPr>
            <a:spLocks noGrp="1"/>
          </p:cNvSpPr>
          <p:nvPr>
            <p:ph type="ftr" sz="quarter" idx="11"/>
          </p:nvPr>
        </p:nvSpPr>
        <p:spPr/>
        <p:txBody>
          <a:bodyPr/>
          <a:lstStyle/>
          <a:p>
            <a:r>
              <a:rPr lang="es-MX"/>
              <a:t>Curso de Procesamiento Digital de Imágenes, 2018.</a:t>
            </a:r>
          </a:p>
        </p:txBody>
      </p:sp>
      <p:sp>
        <p:nvSpPr>
          <p:cNvPr id="7" name="Marcador de número de diapositiva 6"/>
          <p:cNvSpPr>
            <a:spLocks noGrp="1"/>
          </p:cNvSpPr>
          <p:nvPr>
            <p:ph type="sldNum" sz="quarter" idx="12"/>
          </p:nvPr>
        </p:nvSpPr>
        <p:spPr/>
        <p:txBody>
          <a:bodyPr/>
          <a:lstStyle/>
          <a:p>
            <a:fld id="{CCC00461-BEDD-4C0D-B8C6-545CEFC7D738}" type="slidenum">
              <a:rPr lang="es-MX" smtClean="0"/>
              <a:t>‹Nº›</a:t>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E62A62-ECE5-42F9-BB5F-71A2EAD56F5C}" type="datetime1">
              <a:rPr lang="es-MX" smtClean="0"/>
              <a:t>15/10/2018</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a:t>Curso de Procesamiento Digital de Imágenes, 2018.</a:t>
            </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00461-BEDD-4C0D-B8C6-545CEFC7D738}" type="slidenum">
              <a:rPr lang="es-MX" smtClean="0"/>
              <a:t>‹Nº›</a:t>
            </a:fld>
            <a:endParaRPr lang="es-MX"/>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54.jpeg"/><Relationship Id="rId4" Type="http://schemas.openxmlformats.org/officeDocument/2006/relationships/image" Target="../media/image53.jpeg"/></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55.jpeg"/></Relationships>
</file>

<file path=ppt/slides/_rels/slide4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58.png"/><Relationship Id="rId7" Type="http://schemas.openxmlformats.org/officeDocument/2006/relationships/image" Target="../media/image98.pn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2.png"/><Relationship Id="rId4" Type="http://schemas.openxmlformats.org/officeDocument/2006/relationships/image" Target="../media/image59.jpeg"/></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103.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8.jp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2.jpe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7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82.jpeg"/><Relationship Id="rId2" Type="http://schemas.openxmlformats.org/officeDocument/2006/relationships/image" Target="../media/image80.jpeg"/><Relationship Id="rId1" Type="http://schemas.openxmlformats.org/officeDocument/2006/relationships/slideLayout" Target="../slideLayouts/slideLayout9.xml"/><Relationship Id="rId6" Type="http://schemas.openxmlformats.org/officeDocument/2006/relationships/image" Target="../media/image81.jpeg"/><Relationship Id="rId5" Type="http://schemas.openxmlformats.org/officeDocument/2006/relationships/image" Target="../media/image2.png"/><Relationship Id="rId4" Type="http://schemas.openxmlformats.org/officeDocument/2006/relationships/image" Target="../media/image13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alpha val="94000"/>
          </a:srgbClr>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467481" y="1879214"/>
            <a:ext cx="7213450" cy="3491878"/>
          </a:xfrm>
        </p:spPr>
        <p:txBody>
          <a:bodyPr>
            <a:noAutofit/>
          </a:bodyPr>
          <a:lstStyle/>
          <a:p>
            <a:pPr algn="l"/>
            <a:r>
              <a:rPr lang="es-MX" dirty="0">
                <a:solidFill>
                  <a:schemeClr val="bg1"/>
                </a:solidFill>
                <a:latin typeface="Bodoni MT" pitchFamily="18" charset="0"/>
              </a:rPr>
              <a:t>TALLER DE PROCESAMIENTO DIGITAL DE IMÁGENES</a:t>
            </a:r>
          </a:p>
        </p:txBody>
      </p:sp>
      <p:sp>
        <p:nvSpPr>
          <p:cNvPr id="3" name="Subtítulo 2"/>
          <p:cNvSpPr>
            <a:spLocks noGrp="1"/>
          </p:cNvSpPr>
          <p:nvPr>
            <p:ph type="subTitle" idx="1"/>
          </p:nvPr>
        </p:nvSpPr>
        <p:spPr>
          <a:xfrm>
            <a:off x="467481" y="5436896"/>
            <a:ext cx="8179562" cy="590321"/>
          </a:xfrm>
        </p:spPr>
        <p:txBody>
          <a:bodyPr>
            <a:normAutofit/>
          </a:bodyPr>
          <a:lstStyle/>
          <a:p>
            <a:pPr algn="l"/>
            <a:r>
              <a:rPr lang="es-ES" sz="1800" dirty="0">
                <a:solidFill>
                  <a:schemeClr val="bg1"/>
                </a:solidFill>
                <a:latin typeface="PMingLiU" panose="020B0604030504040204" pitchFamily="18" charset="-120"/>
                <a:ea typeface="PMingLiU" panose="020B0604030504040204" pitchFamily="18" charset="-120"/>
              </a:rPr>
              <a:t>Por M. En </a:t>
            </a:r>
            <a:r>
              <a:rPr lang="es-MX" altLang="es-ES" sz="1800" dirty="0">
                <a:solidFill>
                  <a:schemeClr val="bg1"/>
                </a:solidFill>
                <a:latin typeface="PMingLiU" panose="020B0604030504040204" pitchFamily="18" charset="-120"/>
                <a:ea typeface="PMingLiU" panose="020B0604030504040204" pitchFamily="18" charset="-120"/>
              </a:rPr>
              <a:t>R</a:t>
            </a:r>
            <a:r>
              <a:rPr lang="es-ES" sz="1800" dirty="0">
                <a:solidFill>
                  <a:schemeClr val="bg1"/>
                </a:solidFill>
                <a:latin typeface="PMingLiU" panose="020B0604030504040204" pitchFamily="18" charset="-120"/>
                <a:ea typeface="PMingLiU" panose="020B0604030504040204" pitchFamily="18" charset="-120"/>
              </a:rPr>
              <a:t>. Karen Flores, M. En TA. Sandra de la Fuente, e Ing. Ángel Hernández.</a:t>
            </a:r>
            <a:endParaRPr lang="es-MX" sz="1800" dirty="0">
              <a:solidFill>
                <a:schemeClr val="bg1"/>
              </a:solidFill>
              <a:latin typeface="PMingLiU" panose="020B0604030504040204" pitchFamily="18" charset="-120"/>
              <a:ea typeface="PMingLiU" panose="020B0604030504040204" pitchFamily="18" charset="-120"/>
            </a:endParaRPr>
          </a:p>
        </p:txBody>
      </p:sp>
      <p:pic>
        <p:nvPicPr>
          <p:cNvPr id="30" name="Imagen 29"/>
          <p:cNvPicPr>
            <a:picLocks noChangeAspect="1"/>
          </p:cNvPicPr>
          <p:nvPr/>
        </p:nvPicPr>
        <p:blipFill>
          <a:blip r:embed="rId3" cstate="print">
            <a:clrChange>
              <a:clrFrom>
                <a:srgbClr val="000000"/>
              </a:clrFrom>
              <a:clrTo>
                <a:srgbClr val="000000">
                  <a:alpha val="0"/>
                </a:srgbClr>
              </a:clrTo>
            </a:clrChange>
            <a:extLst>
              <a:ext uri="{BEBA8EAE-BF5A-486C-A8C5-ECC9F3942E4B}">
                <a14:imgProps xmlns:a14="http://schemas.microsoft.com/office/drawing/2010/main">
                  <a14:imgLayer r:embed="rId4">
                    <a14:imgEffect>
                      <a14:brightnessContrast bright="20000" contrast="-400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9667014" y="3979216"/>
            <a:ext cx="1119741" cy="1659852"/>
          </a:xfrm>
          <a:prstGeom prst="rect">
            <a:avLst/>
          </a:prstGeom>
        </p:spPr>
      </p:pic>
      <p:sp>
        <p:nvSpPr>
          <p:cNvPr id="31" name="Rectángulo 30"/>
          <p:cNvSpPr/>
          <p:nvPr/>
        </p:nvSpPr>
        <p:spPr>
          <a:xfrm>
            <a:off x="0" y="6345936"/>
            <a:ext cx="12192000" cy="512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Rectángulo 31"/>
          <p:cNvSpPr/>
          <p:nvPr/>
        </p:nvSpPr>
        <p:spPr>
          <a:xfrm>
            <a:off x="482979" y="1252827"/>
            <a:ext cx="4883789" cy="369332"/>
          </a:xfrm>
          <a:prstGeom prst="rect">
            <a:avLst/>
          </a:prstGeom>
        </p:spPr>
        <p:txBody>
          <a:bodyPr wrap="square">
            <a:spAutoFit/>
          </a:bodyPr>
          <a:lstStyle/>
          <a:p>
            <a:r>
              <a:rPr lang="es-MX" dirty="0">
                <a:solidFill>
                  <a:schemeClr val="bg1"/>
                </a:solidFill>
                <a:latin typeface="Bodoni MT" pitchFamily="18" charset="0"/>
              </a:rPr>
              <a:t>HELA2018, Instituto Tecnológico de Hermosillo</a:t>
            </a:r>
            <a:endParaRPr lang="es-MX" dirty="0">
              <a:latin typeface="Bodoni MT" pitchFamily="18" charset="0"/>
            </a:endParaRPr>
          </a:p>
        </p:txBody>
      </p:sp>
      <p:sp>
        <p:nvSpPr>
          <p:cNvPr id="10" name="Rectángulo 9"/>
          <p:cNvSpPr/>
          <p:nvPr/>
        </p:nvSpPr>
        <p:spPr>
          <a:xfrm>
            <a:off x="467481" y="6428232"/>
            <a:ext cx="4196651" cy="369332"/>
          </a:xfrm>
          <a:prstGeom prst="rect">
            <a:avLst/>
          </a:prstGeom>
        </p:spPr>
        <p:txBody>
          <a:bodyPr wrap="square">
            <a:spAutoFit/>
          </a:bodyPr>
          <a:lstStyle/>
          <a:p>
            <a:r>
              <a:rPr lang="es-MX" dirty="0">
                <a:solidFill>
                  <a:srgbClr val="00297A"/>
                </a:solidFill>
                <a:latin typeface="Bodoni MT" pitchFamily="18" charset="0"/>
              </a:rPr>
              <a:t>16 de Noviembre de 2018</a:t>
            </a:r>
          </a:p>
        </p:txBody>
      </p:sp>
      <p:cxnSp>
        <p:nvCxnSpPr>
          <p:cNvPr id="34" name="Conector recto 33"/>
          <p:cNvCxnSpPr/>
          <p:nvPr/>
        </p:nvCxnSpPr>
        <p:spPr>
          <a:xfrm flipV="1">
            <a:off x="5366768" y="1435608"/>
            <a:ext cx="6840000" cy="90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Imagen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7649" y="2162493"/>
            <a:ext cx="1498472" cy="13228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514608" y="6356350"/>
            <a:ext cx="2839192" cy="376959"/>
          </a:xfrm>
        </p:spPr>
        <p:txBody>
          <a:bodyPr/>
          <a:lstStyle/>
          <a:p>
            <a:fld id="{CCC00461-BEDD-4C0D-B8C6-545CEFC7D738}" type="slidenum">
              <a:rPr lang="es-MX" smtClean="0"/>
              <a:t>10</a:t>
            </a:fld>
            <a:endParaRPr lang="es-MX"/>
          </a:p>
        </p:txBody>
      </p:sp>
      <p:pic>
        <p:nvPicPr>
          <p:cNvPr id="11" name="Marcador de contenido 10"/>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t="20559"/>
          <a:stretch>
            <a:fillRect/>
          </a:stretch>
        </p:blipFill>
        <p:spPr>
          <a:xfrm>
            <a:off x="0" y="1543050"/>
            <a:ext cx="11818938" cy="4022725"/>
          </a:xfrm>
        </p:spPr>
      </p:pic>
      <p:sp>
        <p:nvSpPr>
          <p:cNvPr id="7" name="Rectángulo 6"/>
          <p:cNvSpPr/>
          <p:nvPr/>
        </p:nvSpPr>
        <p:spPr>
          <a:xfrm>
            <a:off x="175209" y="320893"/>
            <a:ext cx="5603522" cy="892552"/>
          </a:xfrm>
          <a:prstGeom prst="rect">
            <a:avLst/>
          </a:prstGeom>
        </p:spPr>
        <p:txBody>
          <a:bodyPr wrap="none">
            <a:spAutoFit/>
          </a:bodyPr>
          <a:lstStyle/>
          <a:p>
            <a:r>
              <a:rPr lang="es-MX" sz="5200" dirty="0">
                <a:solidFill>
                  <a:srgbClr val="00297A"/>
                </a:solidFill>
                <a:latin typeface="Bodoni MT" pitchFamily="18" charset="0"/>
              </a:rPr>
              <a:t>FUENTE DE LUZ</a:t>
            </a:r>
            <a:endParaRPr lang="es-MX" sz="5200" dirty="0"/>
          </a:p>
        </p:txBody>
      </p:sp>
      <p:cxnSp>
        <p:nvCxnSpPr>
          <p:cNvPr id="16" name="Conector recto 15"/>
          <p:cNvCxnSpPr/>
          <p:nvPr/>
        </p:nvCxnSpPr>
        <p:spPr>
          <a:xfrm>
            <a:off x="4670932" y="6242037"/>
            <a:ext cx="7924274"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8" name="Imagen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mc:AlternateContent xmlns:mc="http://schemas.openxmlformats.org/markup-compatibility/2006" xmlns:a14="http://schemas.microsoft.com/office/drawing/2010/main">
        <mc:Choice Requires="a14">
          <p:sp>
            <p:nvSpPr>
              <p:cNvPr id="9" name="CuadroTexto 8">
                <a:extLst/>
              </p:cNvPr>
              <p:cNvSpPr txBox="1"/>
              <p:nvPr/>
            </p:nvSpPr>
            <p:spPr>
              <a:xfrm>
                <a:off x="9732225" y="3027486"/>
                <a:ext cx="40395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4000" b="1" i="1" smtClean="0">
                          <a:latin typeface="Cambria Math" panose="02040503050406030204" pitchFamily="18" charset="0"/>
                          <a:ea typeface="Cambria Math" panose="02040503050406030204" pitchFamily="18" charset="0"/>
                        </a:rPr>
                        <m:t>𝝀</m:t>
                      </m:r>
                    </m:oMath>
                  </m:oMathPara>
                </a14:m>
                <a:endParaRPr lang="es-MX" b="1" dirty="0"/>
              </a:p>
            </p:txBody>
          </p:sp>
        </mc:Choice>
        <mc:Fallback xmlns="">
          <p:sp>
            <p:nvSpPr>
              <p:cNvPr id="9" name="CuadroTexto 8"/>
              <p:cNvSpPr txBox="1">
                <a:spLocks noRot="1" noChangeAspect="1" noMove="1" noResize="1" noEditPoints="1" noAdjustHandles="1" noChangeArrowheads="1" noChangeShapeType="1" noTextEdit="1"/>
              </p:cNvSpPr>
              <p:nvPr/>
            </p:nvSpPr>
            <p:spPr>
              <a:xfrm>
                <a:off x="9732225" y="3027486"/>
                <a:ext cx="403957" cy="615553"/>
              </a:xfrm>
              <a:prstGeom prst="rect">
                <a:avLst/>
              </a:prstGeom>
              <a:blipFill rotWithShape="1">
                <a:blip r:embed="rId5"/>
                <a:stretch>
                  <a:fillRect/>
                </a:stretch>
              </a:blipFill>
            </p:spPr>
            <p:txBody>
              <a:bodyPr/>
              <a:lstStyle/>
              <a:p>
                <a:r>
                  <a:rPr lang="es-MX">
                    <a:noFill/>
                  </a:rPr>
                  <a:t> </a:t>
                </a:r>
              </a:p>
            </p:txBody>
          </p:sp>
        </mc:Fallback>
      </mc:AlternateContent>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
        <p:nvSpPr>
          <p:cNvPr id="13" name="Rectángulo 12">
            <a:extLst>
              <a:ext uri="{FF2B5EF4-FFF2-40B4-BE49-F238E27FC236}">
                <a16:creationId xmlns:a16="http://schemas.microsoft.com/office/drawing/2014/main" id="{82631918-BA08-4D3D-8690-9AC9CCFC2DD5}"/>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4" name="Rectángulo 13">
            <a:extLst>
              <a:ext uri="{FF2B5EF4-FFF2-40B4-BE49-F238E27FC236}">
                <a16:creationId xmlns:a16="http://schemas.microsoft.com/office/drawing/2014/main" id="{1851E73E-4273-430B-A0FF-2863609741C7}"/>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558300" y="6483681"/>
            <a:ext cx="1052510" cy="365125"/>
          </a:xfrm>
        </p:spPr>
        <p:txBody>
          <a:bodyPr/>
          <a:lstStyle/>
          <a:p>
            <a:fld id="{CCC00461-BEDD-4C0D-B8C6-545CEFC7D738}" type="slidenum">
              <a:rPr lang="es-MX" smtClean="0"/>
              <a:t>11</a:t>
            </a:fld>
            <a:endParaRPr lang="es-MX"/>
          </a:p>
        </p:txBody>
      </p:sp>
      <p:grpSp>
        <p:nvGrpSpPr>
          <p:cNvPr id="31" name="Grupo 30"/>
          <p:cNvGrpSpPr/>
          <p:nvPr/>
        </p:nvGrpSpPr>
        <p:grpSpPr>
          <a:xfrm>
            <a:off x="175208" y="2152773"/>
            <a:ext cx="11145884" cy="3499340"/>
            <a:chOff x="-88024" y="2127755"/>
            <a:chExt cx="11145884" cy="3499340"/>
          </a:xfrm>
        </p:grpSpPr>
        <p:pic>
          <p:nvPicPr>
            <p:cNvPr id="1030" name="Picture 6"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095" t="12429" r="4097" b="11865"/>
            <a:stretch>
              <a:fillRect/>
            </a:stretch>
          </p:blipFill>
          <p:spPr bwMode="auto">
            <a:xfrm>
              <a:off x="615466" y="2127755"/>
              <a:ext cx="10442394" cy="349934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p:cNvGrpSpPr/>
            <p:nvPr/>
          </p:nvGrpSpPr>
          <p:grpSpPr>
            <a:xfrm>
              <a:off x="-88024" y="2662414"/>
              <a:ext cx="950323" cy="2639217"/>
              <a:chOff x="-88024" y="2029354"/>
              <a:chExt cx="950323" cy="2639217"/>
            </a:xfrm>
          </p:grpSpPr>
          <p:sp>
            <p:nvSpPr>
              <p:cNvPr id="7" name="Marcador de contenido 3"/>
              <p:cNvSpPr txBox="1"/>
              <p:nvPr/>
            </p:nvSpPr>
            <p:spPr>
              <a:xfrm rot="16200000">
                <a:off x="-1073025" y="3014355"/>
                <a:ext cx="2639217" cy="669216"/>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9pPr>
              </a:lstStyle>
              <a:p>
                <a:pPr marL="0" indent="0" algn="ctr">
                  <a:buNone/>
                </a:pPr>
                <a:r>
                  <a:rPr lang="es-ES" sz="2400" dirty="0">
                    <a:solidFill>
                      <a:schemeClr val="tx1"/>
                    </a:solidFill>
                    <a:latin typeface="Franklin Gothic Medium" pitchFamily="34" charset="0"/>
                  </a:rPr>
                  <a:t>Amplitud (</a:t>
                </a:r>
                <a:r>
                  <a:rPr lang="es-ES" sz="2400" dirty="0" err="1">
                    <a:solidFill>
                      <a:schemeClr val="tx1"/>
                    </a:solidFill>
                    <a:latin typeface="Franklin Gothic Medium" pitchFamily="34" charset="0"/>
                  </a:rPr>
                  <a:t>nm</a:t>
                </a:r>
                <a:r>
                  <a:rPr lang="es-ES" sz="2400" dirty="0">
                    <a:solidFill>
                      <a:schemeClr val="tx1"/>
                    </a:solidFill>
                    <a:latin typeface="Franklin Gothic Medium" pitchFamily="34" charset="0"/>
                  </a:rPr>
                  <a:t>)</a:t>
                </a:r>
                <a:endParaRPr lang="es-MX" sz="2400" dirty="0">
                  <a:solidFill>
                    <a:schemeClr val="tx1"/>
                  </a:solidFill>
                  <a:latin typeface="Franklin Gothic Medium" pitchFamily="34" charset="0"/>
                </a:endParaRPr>
              </a:p>
            </p:txBody>
          </p:sp>
          <p:grpSp>
            <p:nvGrpSpPr>
              <p:cNvPr id="27" name="Grupo 26"/>
              <p:cNvGrpSpPr/>
              <p:nvPr/>
            </p:nvGrpSpPr>
            <p:grpSpPr>
              <a:xfrm rot="16200000">
                <a:off x="54414" y="2414560"/>
                <a:ext cx="1140334" cy="475436"/>
                <a:chOff x="703391" y="4794735"/>
                <a:chExt cx="3710346" cy="603742"/>
              </a:xfrm>
            </p:grpSpPr>
            <p:cxnSp>
              <p:nvCxnSpPr>
                <p:cNvPr id="28" name="Conector recto de flecha 27"/>
                <p:cNvCxnSpPr/>
                <p:nvPr/>
              </p:nvCxnSpPr>
              <p:spPr>
                <a:xfrm>
                  <a:off x="720968" y="5099545"/>
                  <a:ext cx="3692769" cy="0"/>
                </a:xfrm>
                <a:prstGeom prst="straightConnector1">
                  <a:avLst/>
                </a:prstGeom>
                <a:ln w="28575">
                  <a:solidFill>
                    <a:srgbClr val="0029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703391" y="4800600"/>
                  <a:ext cx="0" cy="597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a:off x="4407882" y="4794735"/>
                  <a:ext cx="0" cy="597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sp>
        <p:nvSpPr>
          <p:cNvPr id="32" name="Título 13"/>
          <p:cNvSpPr txBox="1"/>
          <p:nvPr/>
        </p:nvSpPr>
        <p:spPr>
          <a:xfrm>
            <a:off x="175208" y="414148"/>
            <a:ext cx="4943729" cy="1461605"/>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4400" dirty="0">
                <a:solidFill>
                  <a:srgbClr val="00297A"/>
                </a:solidFill>
                <a:latin typeface="Bodoni MT" pitchFamily="18" charset="0"/>
              </a:rPr>
              <a:t>Componentes de una Señal</a:t>
            </a:r>
            <a:endParaRPr lang="es-MX" sz="4400" dirty="0">
              <a:solidFill>
                <a:srgbClr val="00297A"/>
              </a:solidFill>
              <a:latin typeface="Bodoni MT" pitchFamily="18" charset="0"/>
            </a:endParaRPr>
          </a:p>
        </p:txBody>
      </p:sp>
      <p:cxnSp>
        <p:nvCxnSpPr>
          <p:cNvPr id="35" name="Conector recto 34"/>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37" name="Imagen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
        <p:nvSpPr>
          <p:cNvPr id="19" name="Rectángulo 18">
            <a:extLst>
              <a:ext uri="{FF2B5EF4-FFF2-40B4-BE49-F238E27FC236}">
                <a16:creationId xmlns:a16="http://schemas.microsoft.com/office/drawing/2014/main" id="{B79F67B4-2D14-4EF5-B3C4-0BD7C201E2DC}"/>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20" name="Rectángulo 19">
            <a:extLst>
              <a:ext uri="{FF2B5EF4-FFF2-40B4-BE49-F238E27FC236}">
                <a16:creationId xmlns:a16="http://schemas.microsoft.com/office/drawing/2014/main" id="{F76593E7-DE6A-4A4A-95C8-EB591B09A0D6}"/>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558300" y="6483681"/>
            <a:ext cx="1052510" cy="365125"/>
          </a:xfrm>
        </p:spPr>
        <p:txBody>
          <a:bodyPr/>
          <a:lstStyle/>
          <a:p>
            <a:fld id="{CCC00461-BEDD-4C0D-B8C6-545CEFC7D738}" type="slidenum">
              <a:rPr lang="es-MX" smtClean="0"/>
              <a:t>12</a:t>
            </a:fld>
            <a:endParaRPr lang="es-MX"/>
          </a:p>
        </p:txBody>
      </p:sp>
      <p:grpSp>
        <p:nvGrpSpPr>
          <p:cNvPr id="31" name="Grupo 30"/>
          <p:cNvGrpSpPr/>
          <p:nvPr/>
        </p:nvGrpSpPr>
        <p:grpSpPr>
          <a:xfrm>
            <a:off x="165020" y="1899713"/>
            <a:ext cx="11430000" cy="4045835"/>
            <a:chOff x="599676" y="2279937"/>
            <a:chExt cx="11430000" cy="4369079"/>
          </a:xfrm>
        </p:grpSpPr>
        <p:pic>
          <p:nvPicPr>
            <p:cNvPr id="1030" name="Picture 6"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095" t="12429" r="4097" b="11865"/>
            <a:stretch>
              <a:fillRect/>
            </a:stretch>
          </p:blipFill>
          <p:spPr bwMode="auto">
            <a:xfrm>
              <a:off x="599676" y="2279937"/>
              <a:ext cx="11430000" cy="332890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p:cNvGrpSpPr/>
            <p:nvPr/>
          </p:nvGrpSpPr>
          <p:grpSpPr>
            <a:xfrm>
              <a:off x="703391" y="5427795"/>
              <a:ext cx="3740014" cy="1221221"/>
              <a:chOff x="703391" y="4794735"/>
              <a:chExt cx="3740014" cy="1221221"/>
            </a:xfrm>
          </p:grpSpPr>
          <p:sp>
            <p:nvSpPr>
              <p:cNvPr id="8" name="Marcador de contenido 3"/>
              <p:cNvSpPr txBox="1"/>
              <p:nvPr/>
            </p:nvSpPr>
            <p:spPr>
              <a:xfrm>
                <a:off x="1213341" y="5132891"/>
                <a:ext cx="2724715" cy="883065"/>
              </a:xfrm>
              <a:prstGeom prst="rect">
                <a:avLst/>
              </a:prstGeom>
            </p:spPr>
            <p:txBody>
              <a:bodyPr vert="horz" lIns="91440" tIns="45720" rIns="91440" bIns="45720" rtlCol="0" anchor="ctr">
                <a:normAutofit fontScale="92500" lnSpcReduction="20000"/>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9pPr>
              </a:lstStyle>
              <a:p>
                <a:pPr marL="0" indent="0" algn="ctr">
                  <a:buNone/>
                </a:pPr>
                <a:r>
                  <a:rPr lang="es-ES" sz="2400" dirty="0">
                    <a:solidFill>
                      <a:schemeClr val="tx1"/>
                    </a:solidFill>
                    <a:latin typeface="Franklin Gothic Medium" pitchFamily="34" charset="0"/>
                  </a:rPr>
                  <a:t>Frecuencia (Hz) </a:t>
                </a:r>
                <a:endParaRPr lang="es-MX" sz="2400" dirty="0">
                  <a:solidFill>
                    <a:schemeClr val="tx1"/>
                  </a:solidFill>
                  <a:latin typeface="Franklin Gothic Medium" pitchFamily="34" charset="0"/>
                </a:endParaRPr>
              </a:p>
              <a:p>
                <a:pPr marL="0" indent="0" algn="ctr">
                  <a:buNone/>
                </a:pPr>
                <a:r>
                  <a:rPr lang="es-ES" sz="2400" dirty="0">
                    <a:solidFill>
                      <a:schemeClr val="tx1"/>
                    </a:solidFill>
                    <a:latin typeface="Franklin Gothic Medium" pitchFamily="34" charset="0"/>
                  </a:rPr>
                  <a:t>Ciclos por segundo</a:t>
                </a:r>
              </a:p>
            </p:txBody>
          </p:sp>
          <p:grpSp>
            <p:nvGrpSpPr>
              <p:cNvPr id="16" name="Grupo 15"/>
              <p:cNvGrpSpPr/>
              <p:nvPr/>
            </p:nvGrpSpPr>
            <p:grpSpPr>
              <a:xfrm>
                <a:off x="703391" y="4794735"/>
                <a:ext cx="3740014" cy="603742"/>
                <a:chOff x="703391" y="4794735"/>
                <a:chExt cx="3710346" cy="603742"/>
              </a:xfrm>
            </p:grpSpPr>
            <p:cxnSp>
              <p:nvCxnSpPr>
                <p:cNvPr id="12" name="Conector recto de flecha 11"/>
                <p:cNvCxnSpPr/>
                <p:nvPr/>
              </p:nvCxnSpPr>
              <p:spPr>
                <a:xfrm>
                  <a:off x="720968" y="5099545"/>
                  <a:ext cx="3692769" cy="0"/>
                </a:xfrm>
                <a:prstGeom prst="straightConnector1">
                  <a:avLst/>
                </a:prstGeom>
                <a:ln w="28575">
                  <a:solidFill>
                    <a:srgbClr val="0029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703391" y="4800600"/>
                  <a:ext cx="0" cy="597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4407882" y="4794735"/>
                  <a:ext cx="0" cy="597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sp>
        <p:nvSpPr>
          <p:cNvPr id="20" name="Título 13"/>
          <p:cNvSpPr txBox="1"/>
          <p:nvPr/>
        </p:nvSpPr>
        <p:spPr>
          <a:xfrm>
            <a:off x="175208" y="414148"/>
            <a:ext cx="4943729" cy="1461605"/>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4400" dirty="0">
                <a:solidFill>
                  <a:srgbClr val="00297A"/>
                </a:solidFill>
                <a:latin typeface="Bodoni MT" pitchFamily="18" charset="0"/>
              </a:rPr>
              <a:t>Componentes de una Señal</a:t>
            </a:r>
            <a:endParaRPr lang="es-MX" sz="4400" dirty="0">
              <a:solidFill>
                <a:srgbClr val="00297A"/>
              </a:solidFill>
              <a:latin typeface="Bodoni MT" pitchFamily="18" charset="0"/>
            </a:endParaRPr>
          </a:p>
        </p:txBody>
      </p:sp>
      <p:cxnSp>
        <p:nvCxnSpPr>
          <p:cNvPr id="23" name="Conector recto 22"/>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6" name="Imagen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
        <p:nvSpPr>
          <p:cNvPr id="22" name="Rectángulo 21">
            <a:extLst>
              <a:ext uri="{FF2B5EF4-FFF2-40B4-BE49-F238E27FC236}">
                <a16:creationId xmlns:a16="http://schemas.microsoft.com/office/drawing/2014/main" id="{1FFA0D14-78FC-4C32-AA19-92F245B8A3E7}"/>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24" name="Rectángulo 23">
            <a:extLst>
              <a:ext uri="{FF2B5EF4-FFF2-40B4-BE49-F238E27FC236}">
                <a16:creationId xmlns:a16="http://schemas.microsoft.com/office/drawing/2014/main" id="{B0BEF006-426D-43F2-8615-B4E1E23463DA}"/>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558300" y="6483681"/>
            <a:ext cx="1052510" cy="365125"/>
          </a:xfrm>
        </p:spPr>
        <p:txBody>
          <a:bodyPr/>
          <a:lstStyle/>
          <a:p>
            <a:fld id="{CCC00461-BEDD-4C0D-B8C6-545CEFC7D738}" type="slidenum">
              <a:rPr lang="es-MX" smtClean="0"/>
              <a:t>13</a:t>
            </a:fld>
            <a:endParaRPr lang="es-MX"/>
          </a:p>
        </p:txBody>
      </p:sp>
      <p:pic>
        <p:nvPicPr>
          <p:cNvPr id="1030" name="Picture 6"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095" t="12429" r="4097" b="11865"/>
          <a:stretch>
            <a:fillRect/>
          </a:stretch>
        </p:blipFill>
        <p:spPr bwMode="auto">
          <a:xfrm>
            <a:off x="180810" y="2993499"/>
            <a:ext cx="11430000" cy="288524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upo 18"/>
          <p:cNvGrpSpPr/>
          <p:nvPr/>
        </p:nvGrpSpPr>
        <p:grpSpPr>
          <a:xfrm>
            <a:off x="3990811" y="2683463"/>
            <a:ext cx="3786548" cy="603742"/>
            <a:chOff x="703391" y="4794735"/>
            <a:chExt cx="3710346" cy="603742"/>
          </a:xfrm>
        </p:grpSpPr>
        <p:cxnSp>
          <p:nvCxnSpPr>
            <p:cNvPr id="20" name="Conector recto de flecha 19"/>
            <p:cNvCxnSpPr/>
            <p:nvPr/>
          </p:nvCxnSpPr>
          <p:spPr>
            <a:xfrm>
              <a:off x="720968" y="5099545"/>
              <a:ext cx="3692769" cy="0"/>
            </a:xfrm>
            <a:prstGeom prst="straightConnector1">
              <a:avLst/>
            </a:prstGeom>
            <a:ln w="28575">
              <a:solidFill>
                <a:srgbClr val="0029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703391" y="4800600"/>
              <a:ext cx="0" cy="597877"/>
            </a:xfrm>
            <a:prstGeom prst="line">
              <a:avLst/>
            </a:prstGeom>
            <a:ln>
              <a:solidFill>
                <a:srgbClr val="00297A"/>
              </a:solidFill>
              <a:prstDash val="dash"/>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4407882" y="4794735"/>
              <a:ext cx="0" cy="597877"/>
            </a:xfrm>
            <a:prstGeom prst="line">
              <a:avLst/>
            </a:prstGeom>
            <a:ln>
              <a:solidFill>
                <a:srgbClr val="00297A"/>
              </a:solidFill>
              <a:prstDash val="dash"/>
            </a:ln>
          </p:spPr>
          <p:style>
            <a:lnRef idx="1">
              <a:schemeClr val="accent1"/>
            </a:lnRef>
            <a:fillRef idx="0">
              <a:schemeClr val="accent1"/>
            </a:fillRef>
            <a:effectRef idx="0">
              <a:schemeClr val="accent1"/>
            </a:effectRef>
            <a:fontRef idx="minor">
              <a:schemeClr val="tx1"/>
            </a:fontRef>
          </p:style>
        </p:cxnSp>
      </p:grpSp>
      <p:sp>
        <p:nvSpPr>
          <p:cNvPr id="34" name="Título 13"/>
          <p:cNvSpPr txBox="1"/>
          <p:nvPr/>
        </p:nvSpPr>
        <p:spPr>
          <a:xfrm>
            <a:off x="175208" y="414148"/>
            <a:ext cx="4943729" cy="1461605"/>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4400" dirty="0">
                <a:solidFill>
                  <a:srgbClr val="00297A"/>
                </a:solidFill>
                <a:latin typeface="Bodoni MT" pitchFamily="18" charset="0"/>
              </a:rPr>
              <a:t>Componentes de una Señal</a:t>
            </a:r>
            <a:endParaRPr lang="es-MX" sz="4400" dirty="0">
              <a:solidFill>
                <a:srgbClr val="00297A"/>
              </a:solidFill>
              <a:latin typeface="Bodoni MT" pitchFamily="18" charset="0"/>
            </a:endParaRPr>
          </a:p>
        </p:txBody>
      </p:sp>
      <p:cxnSp>
        <p:nvCxnSpPr>
          <p:cNvPr id="36" name="Conector recto 3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38" name="Imagen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4" name="Marcador de contenido 3"/>
          <p:cNvSpPr txBox="1"/>
          <p:nvPr/>
        </p:nvSpPr>
        <p:spPr>
          <a:xfrm>
            <a:off x="3789808" y="1971318"/>
            <a:ext cx="4184988" cy="1022180"/>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9pPr>
          </a:lstStyle>
          <a:p>
            <a:pPr marL="0" indent="0" algn="ctr">
              <a:buNone/>
            </a:pPr>
            <a:r>
              <a:rPr lang="es-ES" sz="2400" dirty="0">
                <a:solidFill>
                  <a:schemeClr val="tx1"/>
                </a:solidFill>
                <a:latin typeface="Franklin Gothic Medium" pitchFamily="34" charset="0"/>
              </a:rPr>
              <a:t>Longitud de onda    (nm)</a:t>
            </a:r>
          </a:p>
          <a:p>
            <a:pPr marL="0" indent="0" algn="ctr">
              <a:buNone/>
            </a:pPr>
            <a:r>
              <a:rPr lang="es-ES" sz="2400" dirty="0">
                <a:solidFill>
                  <a:schemeClr val="tx1"/>
                </a:solidFill>
                <a:latin typeface="Franklin Gothic Medium" pitchFamily="34" charset="0"/>
              </a:rPr>
              <a:t>Distancia en un ciclo</a:t>
            </a:r>
            <a:endParaRPr lang="es-MX" sz="2400" dirty="0">
              <a:solidFill>
                <a:schemeClr val="tx1"/>
              </a:solidFill>
              <a:latin typeface="Franklin Gothic Medium" pitchFamily="34" charset="0"/>
            </a:endParaRPr>
          </a:p>
        </p:txBody>
      </p:sp>
      <mc:AlternateContent xmlns:mc="http://schemas.openxmlformats.org/markup-compatibility/2006" xmlns:a14="http://schemas.microsoft.com/office/drawing/2010/main">
        <mc:Choice Requires="a14">
          <p:sp>
            <p:nvSpPr>
              <p:cNvPr id="15" name="CuadroTexto 14">
                <a:extLst/>
              </p:cNvPr>
              <p:cNvSpPr txBox="1"/>
              <p:nvPr/>
            </p:nvSpPr>
            <p:spPr>
              <a:xfrm>
                <a:off x="6566054" y="2013934"/>
                <a:ext cx="2837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1" i="1" smtClean="0">
                          <a:latin typeface="Cambria Math" panose="02040503050406030204" pitchFamily="18" charset="0"/>
                          <a:ea typeface="Cambria Math" panose="02040503050406030204" pitchFamily="18" charset="0"/>
                        </a:rPr>
                        <m:t>𝝀</m:t>
                      </m:r>
                    </m:oMath>
                  </m:oMathPara>
                </a14:m>
                <a:endParaRPr lang="es-MX" b="1" dirty="0"/>
              </a:p>
            </p:txBody>
          </p:sp>
        </mc:Choice>
        <mc:Fallback xmlns="">
          <p:sp>
            <p:nvSpPr>
              <p:cNvPr id="15" name="CuadroTexto 14"/>
              <p:cNvSpPr txBox="1">
                <a:spLocks noRot="1" noChangeAspect="1" noMove="1" noResize="1" noEditPoints="1" noAdjustHandles="1" noChangeArrowheads="1" noChangeShapeType="1" noTextEdit="1"/>
              </p:cNvSpPr>
              <p:nvPr/>
            </p:nvSpPr>
            <p:spPr>
              <a:xfrm>
                <a:off x="6566054" y="2013934"/>
                <a:ext cx="283732" cy="430887"/>
              </a:xfrm>
              <a:prstGeom prst="rect">
                <a:avLst/>
              </a:prstGeom>
              <a:blipFill rotWithShape="1">
                <a:blip r:embed="rId4"/>
                <a:stretch>
                  <a:fillRect/>
                </a:stretch>
              </a:blipFill>
            </p:spPr>
            <p:txBody>
              <a:bodyPr/>
              <a:lstStyle/>
              <a:p>
                <a:r>
                  <a:rPr lang="es-MX">
                    <a:noFill/>
                  </a:rPr>
                  <a:t> </a:t>
                </a:r>
              </a:p>
            </p:txBody>
          </p:sp>
        </mc:Fallback>
      </mc:AlternateContent>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
        <p:nvSpPr>
          <p:cNvPr id="18" name="Rectángulo 17">
            <a:extLst>
              <a:ext uri="{FF2B5EF4-FFF2-40B4-BE49-F238E27FC236}">
                <a16:creationId xmlns:a16="http://schemas.microsoft.com/office/drawing/2014/main" id="{1156B0F1-DBC6-425B-BD06-6A622A9FA3F8}"/>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23" name="Rectángulo 22">
            <a:extLst>
              <a:ext uri="{FF2B5EF4-FFF2-40B4-BE49-F238E27FC236}">
                <a16:creationId xmlns:a16="http://schemas.microsoft.com/office/drawing/2014/main" id="{7FB6E08E-734D-4275-A646-C41191640391}"/>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558300" y="6483681"/>
            <a:ext cx="1052510" cy="365125"/>
          </a:xfrm>
        </p:spPr>
        <p:txBody>
          <a:bodyPr/>
          <a:lstStyle/>
          <a:p>
            <a:fld id="{CCC00461-BEDD-4C0D-B8C6-545CEFC7D738}" type="slidenum">
              <a:rPr lang="es-MX" smtClean="0"/>
              <a:t>14</a:t>
            </a:fld>
            <a:endParaRPr lang="es-MX"/>
          </a:p>
        </p:txBody>
      </p:sp>
      <p:pic>
        <p:nvPicPr>
          <p:cNvPr id="1030" name="Picture 6"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095" t="12429" r="4097" b="11865"/>
          <a:stretch>
            <a:fillRect/>
          </a:stretch>
        </p:blipFill>
        <p:spPr bwMode="auto">
          <a:xfrm>
            <a:off x="175208" y="2121618"/>
            <a:ext cx="10495557" cy="3499340"/>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3"/>
          <p:cNvSpPr txBox="1"/>
          <p:nvPr/>
        </p:nvSpPr>
        <p:spPr>
          <a:xfrm>
            <a:off x="175212" y="4055701"/>
            <a:ext cx="1334904" cy="669216"/>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200" kern="1200">
                <a:solidFill>
                  <a:schemeClr val="tx2"/>
                </a:solidFill>
                <a:latin typeface="+mn-lt"/>
                <a:ea typeface="+mn-ea"/>
                <a:cs typeface="+mn-cs"/>
              </a:defRPr>
            </a:lvl9pPr>
          </a:lstStyle>
          <a:p>
            <a:pPr marL="0" indent="0" algn="ctr">
              <a:buNone/>
            </a:pPr>
            <a:r>
              <a:rPr lang="es-ES" sz="2400" dirty="0">
                <a:solidFill>
                  <a:schemeClr val="tx1"/>
                </a:solidFill>
                <a:latin typeface="Franklin Gothic Medium" pitchFamily="34" charset="0"/>
              </a:rPr>
              <a:t>Fase (º)</a:t>
            </a:r>
            <a:endParaRPr lang="es-MX" sz="2400" dirty="0">
              <a:solidFill>
                <a:schemeClr val="tx1"/>
              </a:solidFill>
              <a:latin typeface="Franklin Gothic Medium" pitchFamily="34" charset="0"/>
            </a:endParaRPr>
          </a:p>
        </p:txBody>
      </p:sp>
      <p:pic>
        <p:nvPicPr>
          <p:cNvPr id="11" name="Picture 6" descr="Imagen relacionada"/>
          <p:cNvPicPr>
            <a:picLocks noChangeAspect="1" noChangeArrowheads="1"/>
          </p:cNvPicPr>
          <p:nvPr/>
        </p:nvPicPr>
        <p:blipFill rotWithShape="1">
          <a:blip r:embed="rId3">
            <a:clrChange>
              <a:clrFrom>
                <a:srgbClr val="000000">
                  <a:alpha val="93333"/>
                </a:srgbClr>
              </a:clrFrom>
              <a:clrTo>
                <a:srgbClr val="000000">
                  <a:alpha val="0"/>
                </a:srgbClr>
              </a:clrTo>
            </a:clrChang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5125" t="20972" r="5368" b="21963"/>
          <a:stretch>
            <a:fillRect/>
          </a:stretch>
        </p:blipFill>
        <p:spPr bwMode="auto">
          <a:xfrm>
            <a:off x="842664" y="2709032"/>
            <a:ext cx="7408612" cy="223613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upo 22"/>
          <p:cNvGrpSpPr/>
          <p:nvPr/>
        </p:nvGrpSpPr>
        <p:grpSpPr>
          <a:xfrm>
            <a:off x="304810" y="3767308"/>
            <a:ext cx="537854" cy="587553"/>
            <a:chOff x="703391" y="4794735"/>
            <a:chExt cx="3710346" cy="603742"/>
          </a:xfrm>
        </p:grpSpPr>
        <p:cxnSp>
          <p:nvCxnSpPr>
            <p:cNvPr id="24" name="Conector recto de flecha 23"/>
            <p:cNvCxnSpPr/>
            <p:nvPr/>
          </p:nvCxnSpPr>
          <p:spPr>
            <a:xfrm>
              <a:off x="720968" y="5099545"/>
              <a:ext cx="3692769" cy="0"/>
            </a:xfrm>
            <a:prstGeom prst="straightConnector1">
              <a:avLst/>
            </a:prstGeom>
            <a:ln w="28575">
              <a:solidFill>
                <a:srgbClr val="0029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703391" y="4800600"/>
              <a:ext cx="0" cy="597877"/>
            </a:xfrm>
            <a:prstGeom prst="line">
              <a:avLst/>
            </a:prstGeom>
            <a:ln>
              <a:solidFill>
                <a:srgbClr val="00297A"/>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4407882" y="4794735"/>
              <a:ext cx="0" cy="597877"/>
            </a:xfrm>
            <a:prstGeom prst="line">
              <a:avLst/>
            </a:prstGeom>
            <a:ln>
              <a:solidFill>
                <a:srgbClr val="00297A"/>
              </a:solidFill>
              <a:prstDash val="dash"/>
            </a:ln>
          </p:spPr>
          <p:style>
            <a:lnRef idx="1">
              <a:schemeClr val="accent1"/>
            </a:lnRef>
            <a:fillRef idx="0">
              <a:schemeClr val="accent1"/>
            </a:fillRef>
            <a:effectRef idx="0">
              <a:schemeClr val="accent1"/>
            </a:effectRef>
            <a:fontRef idx="minor">
              <a:schemeClr val="tx1"/>
            </a:fontRef>
          </p:style>
        </p:cxnSp>
      </p:grpSp>
      <p:sp>
        <p:nvSpPr>
          <p:cNvPr id="34" name="Título 13"/>
          <p:cNvSpPr txBox="1"/>
          <p:nvPr/>
        </p:nvSpPr>
        <p:spPr>
          <a:xfrm>
            <a:off x="175208" y="414148"/>
            <a:ext cx="4943729" cy="1461605"/>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4400" dirty="0">
                <a:solidFill>
                  <a:srgbClr val="00297A"/>
                </a:solidFill>
                <a:latin typeface="Bodoni MT" pitchFamily="18" charset="0"/>
              </a:rPr>
              <a:t>Componentes de una Señal</a:t>
            </a:r>
            <a:endParaRPr lang="es-MX" sz="4400" dirty="0">
              <a:solidFill>
                <a:srgbClr val="00297A"/>
              </a:solidFill>
              <a:latin typeface="Bodoni MT" pitchFamily="18" charset="0"/>
            </a:endParaRPr>
          </a:p>
        </p:txBody>
      </p:sp>
      <p:cxnSp>
        <p:nvCxnSpPr>
          <p:cNvPr id="36" name="Conector recto 3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38" name="Imagen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
        <p:nvSpPr>
          <p:cNvPr id="17" name="Rectángulo 16">
            <a:extLst>
              <a:ext uri="{FF2B5EF4-FFF2-40B4-BE49-F238E27FC236}">
                <a16:creationId xmlns:a16="http://schemas.microsoft.com/office/drawing/2014/main" id="{53EE5A0C-1ACF-4DC5-A224-F255732B0144}"/>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8" name="Rectángulo 17">
            <a:extLst>
              <a:ext uri="{FF2B5EF4-FFF2-40B4-BE49-F238E27FC236}">
                <a16:creationId xmlns:a16="http://schemas.microsoft.com/office/drawing/2014/main" id="{633C693C-A7DD-468F-A32E-2E025E7C07F7}"/>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CCC00461-BEDD-4C0D-B8C6-545CEFC7D738}" type="slidenum">
              <a:rPr lang="es-MX" smtClean="0"/>
              <a:t>15</a:t>
            </a:fld>
            <a:endParaRPr lang="es-MX"/>
          </a:p>
        </p:txBody>
      </p:sp>
      <p:pic>
        <p:nvPicPr>
          <p:cNvPr id="6" name="Imagen 5"/>
          <p:cNvPicPr>
            <a:picLocks noChangeAspect="1"/>
          </p:cNvPicPr>
          <p:nvPr/>
        </p:nvPicPr>
        <p:blipFill rotWithShape="1">
          <a:blip r:embed="rId2">
            <a:clrChange>
              <a:clrFrom>
                <a:srgbClr val="F8FFFF"/>
              </a:clrFrom>
              <a:clrTo>
                <a:srgbClr val="F8FFFF">
                  <a:alpha val="0"/>
                </a:srgbClr>
              </a:clrTo>
            </a:clrChange>
          </a:blip>
          <a:srcRect l="1957" t="3029" r="9416" b="3101"/>
          <a:stretch>
            <a:fillRect/>
          </a:stretch>
        </p:blipFill>
        <p:spPr>
          <a:xfrm>
            <a:off x="2127283" y="1108378"/>
            <a:ext cx="7937433" cy="4764349"/>
          </a:xfrm>
          <a:prstGeom prst="rect">
            <a:avLst/>
          </a:prstGeom>
        </p:spPr>
      </p:pic>
      <p:sp>
        <p:nvSpPr>
          <p:cNvPr id="2" name="Rectángulo 1"/>
          <p:cNvSpPr/>
          <p:nvPr/>
        </p:nvSpPr>
        <p:spPr>
          <a:xfrm>
            <a:off x="175209" y="175834"/>
            <a:ext cx="2505814" cy="892552"/>
          </a:xfrm>
          <a:prstGeom prst="rect">
            <a:avLst/>
          </a:prstGeom>
        </p:spPr>
        <p:txBody>
          <a:bodyPr wrap="none">
            <a:spAutoFit/>
          </a:bodyPr>
          <a:lstStyle/>
          <a:p>
            <a:r>
              <a:rPr lang="es-MX" sz="5200" dirty="0">
                <a:solidFill>
                  <a:srgbClr val="00297A"/>
                </a:solidFill>
                <a:latin typeface="Bodoni MT" pitchFamily="18" charset="0"/>
              </a:rPr>
              <a:t>PLANO</a:t>
            </a:r>
            <a:endParaRPr lang="es-MX" sz="5200" dirty="0"/>
          </a:p>
        </p:txBody>
      </p:sp>
      <p:cxnSp>
        <p:nvCxnSpPr>
          <p:cNvPr id="17" name="Conector recto 16"/>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3" name="Title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
        <p:nvSpPr>
          <p:cNvPr id="11" name="Rectángulo 10">
            <a:extLst>
              <a:ext uri="{FF2B5EF4-FFF2-40B4-BE49-F238E27FC236}">
                <a16:creationId xmlns:a16="http://schemas.microsoft.com/office/drawing/2014/main" id="{489C3B96-AA27-4935-A126-CC145FB33994}"/>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2" name="Rectángulo 11">
            <a:extLst>
              <a:ext uri="{FF2B5EF4-FFF2-40B4-BE49-F238E27FC236}">
                <a16:creationId xmlns:a16="http://schemas.microsoft.com/office/drawing/2014/main" id="{047B32F9-5CD2-4B46-BD20-BF5D7EA9B51F}"/>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01740" y="6379313"/>
            <a:ext cx="2760920" cy="319200"/>
          </a:xfrm>
        </p:spPr>
        <p:txBody>
          <a:bodyPr/>
          <a:lstStyle/>
          <a:p>
            <a:fld id="{CCC00461-BEDD-4C0D-B8C6-545CEFC7D738}" type="slidenum">
              <a:rPr lang="es-MX" smtClean="0"/>
              <a:t>16</a:t>
            </a:fld>
            <a:endParaRPr lang="es-MX" dirty="0"/>
          </a:p>
        </p:txBody>
      </p:sp>
      <p:grpSp>
        <p:nvGrpSpPr>
          <p:cNvPr id="15" name="Grupo 14"/>
          <p:cNvGrpSpPr/>
          <p:nvPr/>
        </p:nvGrpSpPr>
        <p:grpSpPr>
          <a:xfrm>
            <a:off x="2154278" y="746590"/>
            <a:ext cx="7883444" cy="4491234"/>
            <a:chOff x="163579" y="-70246"/>
            <a:chExt cx="5379818" cy="3715118"/>
          </a:xfrm>
        </p:grpSpPr>
        <p:pic>
          <p:nvPicPr>
            <p:cNvPr id="5" name="Imagen 4"/>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40000"/>
                      </a14:imgEffect>
                      <a14:imgEffect>
                        <a14:sharpenSoften amount="25000"/>
                      </a14:imgEffect>
                    </a14:imgLayer>
                  </a14:imgProps>
                </a:ext>
                <a:ext uri="{28A0092B-C50C-407E-A947-70E740481C1C}">
                  <a14:useLocalDpi xmlns:a14="http://schemas.microsoft.com/office/drawing/2010/main" val="0"/>
                </a:ext>
              </a:extLst>
            </a:blip>
            <a:srcRect l="8699" r="5824"/>
            <a:stretch>
              <a:fillRect/>
            </a:stretch>
          </p:blipFill>
          <p:spPr>
            <a:xfrm>
              <a:off x="1034899" y="-70246"/>
              <a:ext cx="4386966" cy="3366339"/>
            </a:xfrm>
            <a:prstGeom prst="rect">
              <a:avLst/>
            </a:prstGeom>
          </p:spPr>
        </p:pic>
        <p:grpSp>
          <p:nvGrpSpPr>
            <p:cNvPr id="14" name="Grupo 13"/>
            <p:cNvGrpSpPr/>
            <p:nvPr/>
          </p:nvGrpSpPr>
          <p:grpSpPr>
            <a:xfrm>
              <a:off x="163579" y="133722"/>
              <a:ext cx="5379818" cy="3511150"/>
              <a:chOff x="259276" y="133722"/>
              <a:chExt cx="5379818" cy="3511150"/>
            </a:xfrm>
          </p:grpSpPr>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976" y="1310817"/>
                <a:ext cx="523985" cy="604212"/>
              </a:xfrm>
              <a:prstGeom prst="rect">
                <a:avLst/>
              </a:prstGeom>
            </p:spPr>
          </p:pic>
          <p:sp>
            <p:nvSpPr>
              <p:cNvPr id="10" name="Rectángulo 9"/>
              <p:cNvSpPr/>
              <p:nvPr/>
            </p:nvSpPr>
            <p:spPr>
              <a:xfrm>
                <a:off x="4695325" y="3212068"/>
                <a:ext cx="826129" cy="432804"/>
              </a:xfrm>
              <a:prstGeom prst="rect">
                <a:avLst/>
              </a:prstGeom>
            </p:spPr>
            <p:txBody>
              <a:bodyPr wrap="none">
                <a:spAutoFit/>
              </a:bodyPr>
              <a:lstStyle/>
              <a:p>
                <a:r>
                  <a:rPr lang="es-MX" sz="2800" dirty="0">
                    <a:latin typeface="Bodoni MT" pitchFamily="18" charset="0"/>
                  </a:rPr>
                  <a:t>Objeto</a:t>
                </a:r>
                <a:endParaRPr lang="es-MX" sz="2800" dirty="0"/>
              </a:p>
            </p:txBody>
          </p:sp>
          <p:sp>
            <p:nvSpPr>
              <p:cNvPr id="11" name="Rectángulo 10"/>
              <p:cNvSpPr/>
              <p:nvPr/>
            </p:nvSpPr>
            <p:spPr>
              <a:xfrm>
                <a:off x="2314233" y="3212068"/>
                <a:ext cx="726583" cy="432804"/>
              </a:xfrm>
              <a:prstGeom prst="rect">
                <a:avLst/>
              </a:prstGeom>
            </p:spPr>
            <p:txBody>
              <a:bodyPr wrap="none">
                <a:spAutoFit/>
              </a:bodyPr>
              <a:lstStyle/>
              <a:p>
                <a:r>
                  <a:rPr lang="es-MX" sz="2800" dirty="0">
                    <a:latin typeface="Bodoni MT" pitchFamily="18" charset="0"/>
                  </a:rPr>
                  <a:t>Plano</a:t>
                </a:r>
                <a:endParaRPr lang="es-MX" sz="2800" dirty="0"/>
              </a:p>
            </p:txBody>
          </p:sp>
          <p:sp>
            <p:nvSpPr>
              <p:cNvPr id="12" name="Rectángulo 11"/>
              <p:cNvSpPr/>
              <p:nvPr/>
            </p:nvSpPr>
            <p:spPr>
              <a:xfrm>
                <a:off x="5117075" y="133722"/>
                <a:ext cx="522019" cy="432804"/>
              </a:xfrm>
              <a:prstGeom prst="rect">
                <a:avLst/>
              </a:prstGeom>
            </p:spPr>
            <p:txBody>
              <a:bodyPr wrap="none">
                <a:spAutoFit/>
              </a:bodyPr>
              <a:lstStyle/>
              <a:p>
                <a:r>
                  <a:rPr lang="es-MX" sz="2800" dirty="0">
                    <a:latin typeface="Bodoni MT" pitchFamily="18" charset="0"/>
                  </a:rPr>
                  <a:t>Luz</a:t>
                </a:r>
                <a:endParaRPr lang="es-MX" sz="2800" dirty="0"/>
              </a:p>
            </p:txBody>
          </p:sp>
          <p:sp>
            <p:nvSpPr>
              <p:cNvPr id="13" name="Rectángulo 12"/>
              <p:cNvSpPr/>
              <p:nvPr/>
            </p:nvSpPr>
            <p:spPr>
              <a:xfrm>
                <a:off x="259276" y="3212068"/>
                <a:ext cx="1307104" cy="432804"/>
              </a:xfrm>
              <a:prstGeom prst="rect">
                <a:avLst/>
              </a:prstGeom>
            </p:spPr>
            <p:txBody>
              <a:bodyPr wrap="none">
                <a:spAutoFit/>
              </a:bodyPr>
              <a:lstStyle/>
              <a:p>
                <a:r>
                  <a:rPr lang="es-MX" sz="2800" dirty="0">
                    <a:latin typeface="Bodoni MT" pitchFamily="18" charset="0"/>
                  </a:rPr>
                  <a:t>Observador</a:t>
                </a:r>
                <a:endParaRPr lang="es-MX" sz="2800" dirty="0"/>
              </a:p>
            </p:txBody>
          </p:sp>
        </p:grpSp>
      </p:grpSp>
      <p:cxnSp>
        <p:nvCxnSpPr>
          <p:cNvPr id="21" name="Conector recto 20"/>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8" name="Rectángulo 17">
            <a:extLst>
              <a:ext uri="{FF2B5EF4-FFF2-40B4-BE49-F238E27FC236}">
                <a16:creationId xmlns:a16="http://schemas.microsoft.com/office/drawing/2014/main" id="{E559FA37-FEDF-425A-BA64-AC012692A626}"/>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9" name="Rectángulo 18">
            <a:extLst>
              <a:ext uri="{FF2B5EF4-FFF2-40B4-BE49-F238E27FC236}">
                <a16:creationId xmlns:a16="http://schemas.microsoft.com/office/drawing/2014/main" id="{32A63F8C-0C6D-4AE7-991D-B9A1C63D5203}"/>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01740" y="6379313"/>
            <a:ext cx="2760920" cy="319200"/>
          </a:xfrm>
        </p:spPr>
        <p:txBody>
          <a:bodyPr/>
          <a:lstStyle/>
          <a:p>
            <a:fld id="{CCC00461-BEDD-4C0D-B8C6-545CEFC7D738}" type="slidenum">
              <a:rPr lang="es-MX" smtClean="0"/>
              <a:t>17</a:t>
            </a:fld>
            <a:endParaRPr lang="es-MX" dirty="0"/>
          </a:p>
        </p:txBody>
      </p:sp>
      <p:pic>
        <p:nvPicPr>
          <p:cNvPr id="17" name="Imagen 16"/>
          <p:cNvPicPr>
            <a:picLocks noChangeAspect="1"/>
          </p:cNvPicPr>
          <p:nvPr/>
        </p:nvPicPr>
        <p:blipFill rotWithShape="1">
          <a:blip r:embed="rId2">
            <a:extLst>
              <a:ext uri="{28A0092B-C50C-407E-A947-70E740481C1C}">
                <a14:useLocalDpi xmlns:a14="http://schemas.microsoft.com/office/drawing/2010/main" val="0"/>
              </a:ext>
            </a:extLst>
          </a:blip>
          <a:srcRect b="5698"/>
          <a:stretch>
            <a:fillRect/>
          </a:stretch>
        </p:blipFill>
        <p:spPr>
          <a:xfrm>
            <a:off x="3106933" y="1438230"/>
            <a:ext cx="6640866" cy="4675962"/>
          </a:xfrm>
          <a:prstGeom prst="rect">
            <a:avLst/>
          </a:prstGeom>
        </p:spPr>
      </p:pic>
      <p:cxnSp>
        <p:nvCxnSpPr>
          <p:cNvPr id="21" name="Conector recto 20"/>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5" name="Rectángulo 24"/>
          <p:cNvSpPr/>
          <p:nvPr/>
        </p:nvSpPr>
        <p:spPr>
          <a:xfrm>
            <a:off x="175209" y="246652"/>
            <a:ext cx="3884012" cy="769441"/>
          </a:xfrm>
          <a:prstGeom prst="rect">
            <a:avLst/>
          </a:prstGeom>
        </p:spPr>
        <p:txBody>
          <a:bodyPr wrap="none">
            <a:spAutoFit/>
          </a:bodyPr>
          <a:lstStyle/>
          <a:p>
            <a:r>
              <a:rPr lang="es-MX" sz="4400" dirty="0">
                <a:solidFill>
                  <a:srgbClr val="00297A"/>
                </a:solidFill>
                <a:latin typeface="Bodoni MT" pitchFamily="18" charset="0"/>
              </a:rPr>
              <a:t>PROYECCIÓN</a:t>
            </a:r>
            <a:endParaRPr lang="es-MX" sz="4400" dirty="0"/>
          </a:p>
        </p:txBody>
      </p:sp>
      <p:sp>
        <p:nvSpPr>
          <p:cNvPr id="27" name="Rectángulo 26"/>
          <p:cNvSpPr/>
          <p:nvPr/>
        </p:nvSpPr>
        <p:spPr>
          <a:xfrm>
            <a:off x="175209" y="876639"/>
            <a:ext cx="4107215" cy="769441"/>
          </a:xfrm>
          <a:prstGeom prst="rect">
            <a:avLst/>
          </a:prstGeom>
        </p:spPr>
        <p:txBody>
          <a:bodyPr wrap="none">
            <a:spAutoFit/>
          </a:bodyPr>
          <a:lstStyle/>
          <a:p>
            <a:r>
              <a:rPr lang="es-MX" sz="4400" dirty="0">
                <a:solidFill>
                  <a:srgbClr val="00297A"/>
                </a:solidFill>
                <a:latin typeface="Bodoni MT" pitchFamily="18" charset="0"/>
              </a:rPr>
              <a:t>PERSPECTIVA</a:t>
            </a:r>
            <a:endParaRPr lang="es-MX" sz="4400" dirty="0"/>
          </a:p>
        </p:txBody>
      </p:sp>
      <p:sp>
        <p:nvSpPr>
          <p:cNvPr id="12" name="Rectángulo 11">
            <a:extLst>
              <a:ext uri="{FF2B5EF4-FFF2-40B4-BE49-F238E27FC236}">
                <a16:creationId xmlns:a16="http://schemas.microsoft.com/office/drawing/2014/main" id="{CB4DCC01-7EEF-455F-9CB5-917EBE590151}"/>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A26E8D5A-8884-42EF-849A-3DF9DBDA79B3}"/>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01740" y="6379313"/>
            <a:ext cx="2760920" cy="319200"/>
          </a:xfrm>
        </p:spPr>
        <p:txBody>
          <a:bodyPr/>
          <a:lstStyle/>
          <a:p>
            <a:fld id="{CCC00461-BEDD-4C0D-B8C6-545CEFC7D738}" type="slidenum">
              <a:rPr lang="es-MX" smtClean="0"/>
              <a:t>18</a:t>
            </a:fld>
            <a:endParaRPr lang="es-MX" dirty="0"/>
          </a:p>
        </p:txBody>
      </p:sp>
      <p:pic>
        <p:nvPicPr>
          <p:cNvPr id="19" name="Imagen 18"/>
          <p:cNvPicPr>
            <a:picLocks noChangeAspect="1"/>
          </p:cNvPicPr>
          <p:nvPr/>
        </p:nvPicPr>
        <p:blipFill rotWithShape="1">
          <a:blip r:embed="rId2">
            <a:extLst>
              <a:ext uri="{28A0092B-C50C-407E-A947-70E740481C1C}">
                <a14:useLocalDpi xmlns:a14="http://schemas.microsoft.com/office/drawing/2010/main" val="0"/>
              </a:ext>
            </a:extLst>
          </a:blip>
          <a:srcRect b="8521"/>
          <a:stretch>
            <a:fillRect/>
          </a:stretch>
        </p:blipFill>
        <p:spPr>
          <a:xfrm>
            <a:off x="2458998" y="1754451"/>
            <a:ext cx="7274003" cy="3997254"/>
          </a:xfrm>
          <a:prstGeom prst="rect">
            <a:avLst/>
          </a:prstGeom>
        </p:spPr>
      </p:pic>
      <p:cxnSp>
        <p:nvCxnSpPr>
          <p:cNvPr id="21" name="Conector recto 20"/>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5" name="Rectángulo 24"/>
          <p:cNvSpPr/>
          <p:nvPr/>
        </p:nvSpPr>
        <p:spPr>
          <a:xfrm>
            <a:off x="175209" y="246652"/>
            <a:ext cx="3884012" cy="769441"/>
          </a:xfrm>
          <a:prstGeom prst="rect">
            <a:avLst/>
          </a:prstGeom>
        </p:spPr>
        <p:txBody>
          <a:bodyPr wrap="none">
            <a:spAutoFit/>
          </a:bodyPr>
          <a:lstStyle/>
          <a:p>
            <a:r>
              <a:rPr lang="es-MX" sz="4400" dirty="0">
                <a:solidFill>
                  <a:srgbClr val="00297A"/>
                </a:solidFill>
                <a:latin typeface="Bodoni MT" pitchFamily="18" charset="0"/>
              </a:rPr>
              <a:t>PROYECCIÓN</a:t>
            </a:r>
            <a:endParaRPr lang="es-MX" sz="4400" dirty="0"/>
          </a:p>
        </p:txBody>
      </p:sp>
      <p:sp>
        <p:nvSpPr>
          <p:cNvPr id="26" name="Rectángulo 25"/>
          <p:cNvSpPr/>
          <p:nvPr/>
        </p:nvSpPr>
        <p:spPr>
          <a:xfrm>
            <a:off x="165020" y="847735"/>
            <a:ext cx="4349845" cy="769441"/>
          </a:xfrm>
          <a:prstGeom prst="rect">
            <a:avLst/>
          </a:prstGeom>
        </p:spPr>
        <p:txBody>
          <a:bodyPr wrap="none">
            <a:spAutoFit/>
          </a:bodyPr>
          <a:lstStyle/>
          <a:p>
            <a:r>
              <a:rPr lang="es-MX" sz="4400" dirty="0">
                <a:solidFill>
                  <a:srgbClr val="00297A"/>
                </a:solidFill>
                <a:latin typeface="Bodoni MT" pitchFamily="18" charset="0"/>
              </a:rPr>
              <a:t>ORTOGRÁFICA</a:t>
            </a:r>
            <a:endParaRPr lang="es-MX" sz="4400" dirty="0"/>
          </a:p>
        </p:txBody>
      </p:sp>
      <p:sp>
        <p:nvSpPr>
          <p:cNvPr id="12" name="Rectángulo 11">
            <a:extLst>
              <a:ext uri="{FF2B5EF4-FFF2-40B4-BE49-F238E27FC236}">
                <a16:creationId xmlns:a16="http://schemas.microsoft.com/office/drawing/2014/main" id="{5A4A6E41-21A6-4194-91B8-1C5B5B71A1CE}"/>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F3D783AE-72BC-44A0-8706-369F9F884C92}"/>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9217"/>
          <a:stretch>
            <a:fillRect/>
          </a:stretch>
        </p:blipFill>
        <p:spPr>
          <a:xfrm>
            <a:off x="6096000" y="1247297"/>
            <a:ext cx="6813799" cy="5364000"/>
          </a:xfrm>
          <a:prstGeom prst="rect">
            <a:avLst/>
          </a:prstGeom>
        </p:spPr>
      </p:pic>
      <p:sp>
        <p:nvSpPr>
          <p:cNvPr id="3" name="Marcador de número de diapositiva 2"/>
          <p:cNvSpPr>
            <a:spLocks noGrp="1"/>
          </p:cNvSpPr>
          <p:nvPr>
            <p:ph type="sldNum" sz="quarter" idx="12"/>
          </p:nvPr>
        </p:nvSpPr>
        <p:spPr/>
        <p:txBody>
          <a:bodyPr/>
          <a:lstStyle/>
          <a:p>
            <a:fld id="{CCC00461-BEDD-4C0D-B8C6-545CEFC7D738}" type="slidenum">
              <a:rPr lang="es-MX" smtClean="0"/>
              <a:t>19</a:t>
            </a:fld>
            <a:endParaRPr lang="es-MX"/>
          </a:p>
        </p:txBody>
      </p:sp>
      <p:sp>
        <p:nvSpPr>
          <p:cNvPr id="15" name="Rectángulo 14"/>
          <p:cNvSpPr/>
          <p:nvPr/>
        </p:nvSpPr>
        <p:spPr>
          <a:xfrm>
            <a:off x="165020" y="2045684"/>
            <a:ext cx="5930980" cy="3293209"/>
          </a:xfrm>
          <a:prstGeom prst="rect">
            <a:avLst/>
          </a:prstGeom>
        </p:spPr>
        <p:txBody>
          <a:bodyPr wrap="square">
            <a:spAutoFit/>
          </a:bodyPr>
          <a:lstStyle/>
          <a:p>
            <a:r>
              <a:rPr lang="es-MX" sz="2600" dirty="0">
                <a:latin typeface="PMingLiU" panose="02020500000000000000" pitchFamily="18" charset="-120"/>
                <a:ea typeface="PMingLiU" panose="02020500000000000000" pitchFamily="18" charset="-120"/>
              </a:rPr>
              <a:t>¿Qué es una cámara oscura?</a:t>
            </a:r>
          </a:p>
          <a:p>
            <a:endParaRPr lang="es-MX" sz="2600" dirty="0">
              <a:latin typeface="PMingLiU" panose="02020500000000000000" pitchFamily="18" charset="-120"/>
              <a:ea typeface="PMingLiU" panose="02020500000000000000" pitchFamily="18" charset="-120"/>
            </a:endParaRPr>
          </a:p>
          <a:p>
            <a:r>
              <a:rPr lang="es-MX" sz="2600" dirty="0">
                <a:latin typeface="PMingLiU" panose="02020500000000000000" pitchFamily="18" charset="-120"/>
                <a:ea typeface="PMingLiU" panose="02020500000000000000" pitchFamily="18" charset="-120"/>
              </a:rPr>
              <a:t>En una habitación oscura con un pin </a:t>
            </a:r>
            <a:r>
              <a:rPr lang="es-MX" sz="2600" dirty="0" err="1">
                <a:latin typeface="PMingLiU" panose="02020500000000000000" pitchFamily="18" charset="-120"/>
                <a:ea typeface="PMingLiU" panose="02020500000000000000" pitchFamily="18" charset="-120"/>
              </a:rPr>
              <a:t>hole</a:t>
            </a:r>
            <a:r>
              <a:rPr lang="es-MX" sz="2600" dirty="0">
                <a:latin typeface="PMingLiU" panose="02020500000000000000" pitchFamily="18" charset="-120"/>
                <a:ea typeface="PMingLiU" panose="02020500000000000000" pitchFamily="18" charset="-120"/>
              </a:rPr>
              <a:t> en la pared, se proyecta una imagen del mundo en la pared opuesta. Los avances tecnológicos han permitido convertir una cámara oscura de una habitación a un instrumento portable. </a:t>
            </a:r>
          </a:p>
        </p:txBody>
      </p:sp>
      <p:cxnSp>
        <p:nvCxnSpPr>
          <p:cNvPr id="17" name="Conector recto 16"/>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9" name="Imagen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0" name="Rectángulo 19"/>
          <p:cNvSpPr/>
          <p:nvPr/>
        </p:nvSpPr>
        <p:spPr>
          <a:xfrm>
            <a:off x="175209" y="406147"/>
            <a:ext cx="3304110" cy="769441"/>
          </a:xfrm>
          <a:prstGeom prst="rect">
            <a:avLst/>
          </a:prstGeom>
        </p:spPr>
        <p:txBody>
          <a:bodyPr wrap="none">
            <a:spAutoFit/>
          </a:bodyPr>
          <a:lstStyle/>
          <a:p>
            <a:r>
              <a:rPr lang="es-MX" sz="4400" dirty="0">
                <a:solidFill>
                  <a:schemeClr val="bg1"/>
                </a:solidFill>
                <a:latin typeface="Bodoni MT" pitchFamily="18" charset="0"/>
              </a:rPr>
              <a:t>EJEMPLO 1</a:t>
            </a:r>
            <a:endParaRPr lang="es-MX" sz="4400" dirty="0">
              <a:solidFill>
                <a:schemeClr val="bg1"/>
              </a:solidFill>
            </a:endParaRPr>
          </a:p>
        </p:txBody>
      </p:sp>
      <p:sp>
        <p:nvSpPr>
          <p:cNvPr id="21" name="Rectángulo 20"/>
          <p:cNvSpPr/>
          <p:nvPr/>
        </p:nvSpPr>
        <p:spPr>
          <a:xfrm>
            <a:off x="165020" y="1007230"/>
            <a:ext cx="5054589" cy="769441"/>
          </a:xfrm>
          <a:prstGeom prst="rect">
            <a:avLst/>
          </a:prstGeom>
        </p:spPr>
        <p:txBody>
          <a:bodyPr wrap="none">
            <a:spAutoFit/>
          </a:bodyPr>
          <a:lstStyle/>
          <a:p>
            <a:r>
              <a:rPr lang="es-MX" sz="4400" dirty="0">
                <a:solidFill>
                  <a:schemeClr val="bg1"/>
                </a:solidFill>
                <a:latin typeface="Bodoni MT" pitchFamily="18" charset="0"/>
              </a:rPr>
              <a:t>CÁMARA OSCURA</a:t>
            </a:r>
            <a:endParaRPr lang="es-MX" sz="4400" dirty="0">
              <a:solidFill>
                <a:schemeClr val="bg1"/>
              </a:solidFill>
            </a:endParaRPr>
          </a:p>
        </p:txBody>
      </p:sp>
      <p:sp>
        <p:nvSpPr>
          <p:cNvPr id="14" name="Rectángulo 13">
            <a:extLst>
              <a:ext uri="{FF2B5EF4-FFF2-40B4-BE49-F238E27FC236}">
                <a16:creationId xmlns:a16="http://schemas.microsoft.com/office/drawing/2014/main" id="{F12825F8-71E9-4AFF-A13D-003A58E58232}"/>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6" name="Rectángulo 15">
            <a:extLst>
              <a:ext uri="{FF2B5EF4-FFF2-40B4-BE49-F238E27FC236}">
                <a16:creationId xmlns:a16="http://schemas.microsoft.com/office/drawing/2014/main" id="{F416EB2A-14D5-4018-BEB5-534EA643067A}"/>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ángulo 34"/>
          <p:cNvSpPr/>
          <p:nvPr/>
        </p:nvSpPr>
        <p:spPr>
          <a:xfrm>
            <a:off x="0" y="0"/>
            <a:ext cx="12192000" cy="685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t="1882"/>
          <a:stretch>
            <a:fillRect/>
          </a:stretch>
        </p:blipFill>
        <p:spPr>
          <a:xfrm>
            <a:off x="8816974" y="48492"/>
            <a:ext cx="3348000" cy="2230218"/>
          </a:xfrm>
          <a:prstGeom prst="rect">
            <a:avLst/>
          </a:prstGeom>
        </p:spPr>
      </p:pic>
      <p:pic>
        <p:nvPicPr>
          <p:cNvPr id="12" name="Imagen 11"/>
          <p:cNvPicPr>
            <a:picLocks noChangeAspect="1"/>
          </p:cNvPicPr>
          <p:nvPr/>
        </p:nvPicPr>
        <p:blipFill rotWithShape="1">
          <a:blip r:embed="rId3">
            <a:extLst>
              <a:ext uri="{28A0092B-C50C-407E-A947-70E740481C1C}">
                <a14:useLocalDpi xmlns:a14="http://schemas.microsoft.com/office/drawing/2010/main" val="0"/>
              </a:ext>
            </a:extLst>
          </a:blip>
          <a:srcRect l="11921" t="12425" r="13911" b="21700"/>
          <a:stretch>
            <a:fillRect/>
          </a:stretch>
        </p:blipFill>
        <p:spPr>
          <a:xfrm>
            <a:off x="8816974" y="2307015"/>
            <a:ext cx="3348000" cy="2230218"/>
          </a:xfrm>
          <a:prstGeom prst="rect">
            <a:avLst/>
          </a:prstGeom>
        </p:spPr>
      </p:pic>
      <p:pic>
        <p:nvPicPr>
          <p:cNvPr id="17" name="Imagen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075" y="4593019"/>
            <a:ext cx="3348000" cy="2230217"/>
          </a:xfrm>
          <a:prstGeom prst="rect">
            <a:avLst/>
          </a:prstGeom>
        </p:spPr>
      </p:pic>
      <p:pic>
        <p:nvPicPr>
          <p:cNvPr id="18" name="Imagen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075" y="2313231"/>
            <a:ext cx="3348000" cy="2230217"/>
          </a:xfrm>
          <a:prstGeom prst="rect">
            <a:avLst/>
          </a:prstGeom>
        </p:spPr>
      </p:pic>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7075" y="54703"/>
            <a:ext cx="3348000" cy="2230217"/>
          </a:xfrm>
          <a:prstGeom prst="rect">
            <a:avLst/>
          </a:prstGeom>
        </p:spPr>
      </p:pic>
      <p:sp>
        <p:nvSpPr>
          <p:cNvPr id="20" name="Rectángulo 19"/>
          <p:cNvSpPr/>
          <p:nvPr/>
        </p:nvSpPr>
        <p:spPr>
          <a:xfrm>
            <a:off x="8876171" y="5199749"/>
            <a:ext cx="2878294" cy="830997"/>
          </a:xfrm>
          <a:prstGeom prst="rect">
            <a:avLst/>
          </a:prstGeom>
        </p:spPr>
        <p:txBody>
          <a:bodyPr wrap="square">
            <a:spAutoFit/>
          </a:bodyPr>
          <a:lstStyle/>
          <a:p>
            <a:r>
              <a:rPr lang="es-MX" sz="2400" dirty="0">
                <a:solidFill>
                  <a:srgbClr val="00297A"/>
                </a:solidFill>
                <a:latin typeface="Levenim MT" panose="020B0604020202020204" pitchFamily="2" charset="-79"/>
                <a:cs typeface="Levenim MT" panose="020B0604020202020204" pitchFamily="2" charset="-79"/>
              </a:rPr>
              <a:t>LÍNEAS DE INVESTIGACIÓN</a:t>
            </a:r>
          </a:p>
        </p:txBody>
      </p:sp>
      <p:sp>
        <p:nvSpPr>
          <p:cNvPr id="21" name="Rectángulo 20"/>
          <p:cNvSpPr/>
          <p:nvPr/>
        </p:nvSpPr>
        <p:spPr>
          <a:xfrm>
            <a:off x="9184375" y="1967027"/>
            <a:ext cx="3348000"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ENERGÍAS ALTERNATIVAS</a:t>
            </a:r>
          </a:p>
        </p:txBody>
      </p:sp>
      <p:sp>
        <p:nvSpPr>
          <p:cNvPr id="22" name="Rectángulo 21"/>
          <p:cNvSpPr/>
          <p:nvPr/>
        </p:nvSpPr>
        <p:spPr>
          <a:xfrm>
            <a:off x="5806489" y="4080042"/>
            <a:ext cx="3021117"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BIOTECNOLOGÍA</a:t>
            </a:r>
          </a:p>
        </p:txBody>
      </p:sp>
      <p:pic>
        <p:nvPicPr>
          <p:cNvPr id="33" name="Imagen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67" y="-2865"/>
            <a:ext cx="5143500" cy="6858000"/>
          </a:xfrm>
          <a:prstGeom prst="rect">
            <a:avLst/>
          </a:prstGeom>
        </p:spPr>
      </p:pic>
      <p:sp>
        <p:nvSpPr>
          <p:cNvPr id="23" name="Rectángulo 22"/>
          <p:cNvSpPr/>
          <p:nvPr/>
        </p:nvSpPr>
        <p:spPr>
          <a:xfrm>
            <a:off x="5806489" y="5923602"/>
            <a:ext cx="3021117" cy="923330"/>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PROCESAMIENTO DE MATERIALES Y MANUFACTURA</a:t>
            </a:r>
          </a:p>
        </p:txBody>
      </p:sp>
      <p:sp>
        <p:nvSpPr>
          <p:cNvPr id="24" name="Rectángulo 23"/>
          <p:cNvSpPr/>
          <p:nvPr/>
        </p:nvSpPr>
        <p:spPr>
          <a:xfrm>
            <a:off x="9354497" y="4080042"/>
            <a:ext cx="3021117"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MECATRÓNICA</a:t>
            </a:r>
          </a:p>
        </p:txBody>
      </p:sp>
      <p:sp>
        <p:nvSpPr>
          <p:cNvPr id="25" name="Rectángulo 24"/>
          <p:cNvSpPr/>
          <p:nvPr/>
        </p:nvSpPr>
        <p:spPr>
          <a:xfrm>
            <a:off x="5806489" y="1967027"/>
            <a:ext cx="3021117"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ANÁLISIS DE IMÁGENES</a:t>
            </a:r>
          </a:p>
        </p:txBody>
      </p:sp>
      <p:pic>
        <p:nvPicPr>
          <p:cNvPr id="29" name="Imagen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68746" y="5923601"/>
            <a:ext cx="943498" cy="832913"/>
          </a:xfrm>
          <a:prstGeom prst="rect">
            <a:avLst/>
          </a:prstGeom>
        </p:spPr>
      </p:pic>
      <p:sp>
        <p:nvSpPr>
          <p:cNvPr id="34" name="Marcador de número de diapositiva 33"/>
          <p:cNvSpPr>
            <a:spLocks noGrp="1"/>
          </p:cNvSpPr>
          <p:nvPr>
            <p:ph type="sldNum" sz="quarter" idx="12"/>
          </p:nvPr>
        </p:nvSpPr>
        <p:spPr>
          <a:xfrm>
            <a:off x="8610600" y="6356350"/>
            <a:ext cx="2743200" cy="365125"/>
          </a:xfrm>
        </p:spPr>
        <p:txBody>
          <a:bodyPr/>
          <a:lstStyle/>
          <a:p>
            <a:fld id="{CCC00461-BEDD-4C0D-B8C6-545CEFC7D738}" type="slidenum">
              <a:rPr lang="es-MX" smtClean="0"/>
              <a:t>2</a:t>
            </a:fld>
            <a:endParaRPr lang="es-MX"/>
          </a:p>
        </p:txBody>
      </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20</a:t>
            </a:fld>
            <a:endParaRPr lang="es-MX"/>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l="19855" t="16643" r="21454"/>
          <a:stretch>
            <a:fillRect/>
          </a:stretch>
        </p:blipFill>
        <p:spPr>
          <a:xfrm>
            <a:off x="5036289" y="503118"/>
            <a:ext cx="7155711" cy="5706895"/>
          </a:xfrm>
          <a:prstGeom prst="rect">
            <a:avLst/>
          </a:prstGeom>
        </p:spPr>
      </p:pic>
      <p:sp>
        <p:nvSpPr>
          <p:cNvPr id="17" name="Rectángulo 16"/>
          <p:cNvSpPr/>
          <p:nvPr/>
        </p:nvSpPr>
        <p:spPr>
          <a:xfrm>
            <a:off x="175209" y="1485253"/>
            <a:ext cx="4523045" cy="3693319"/>
          </a:xfrm>
          <a:prstGeom prst="rect">
            <a:avLst/>
          </a:prstGeom>
        </p:spPr>
        <p:txBody>
          <a:bodyPr wrap="square">
            <a:spAutoFit/>
          </a:bodyPr>
          <a:lstStyle/>
          <a:p>
            <a:r>
              <a:rPr lang="es-MX" sz="2600" dirty="0">
                <a:latin typeface="PMingLiU" panose="02020500000000000000" pitchFamily="18" charset="-120"/>
                <a:ea typeface="PMingLiU" panose="02020500000000000000" pitchFamily="18" charset="-120"/>
              </a:rPr>
              <a:t>John Flamsteed, el primer Astrónomo Real, observó el sol utilizando una cámara oscura que proyecta la imagen en una pantalla. En esta habitación usted puede utilizar esta cámara oscura para ver la casa de la Reyna (</a:t>
            </a:r>
            <a:r>
              <a:rPr lang="es-MX" sz="2600" dirty="0" err="1">
                <a:latin typeface="PMingLiU" panose="02020500000000000000" pitchFamily="18" charset="-120"/>
                <a:ea typeface="PMingLiU" panose="02020500000000000000" pitchFamily="18" charset="-120"/>
              </a:rPr>
              <a:t>the</a:t>
            </a:r>
            <a:r>
              <a:rPr lang="es-MX" sz="2600" dirty="0">
                <a:latin typeface="PMingLiU" panose="02020500000000000000" pitchFamily="18" charset="-120"/>
                <a:ea typeface="PMingLiU" panose="02020500000000000000" pitchFamily="18" charset="-120"/>
              </a:rPr>
              <a:t> </a:t>
            </a:r>
            <a:r>
              <a:rPr lang="es-MX" sz="2600" dirty="0" err="1">
                <a:latin typeface="PMingLiU" panose="02020500000000000000" pitchFamily="18" charset="-120"/>
                <a:ea typeface="PMingLiU" panose="02020500000000000000" pitchFamily="18" charset="-120"/>
              </a:rPr>
              <a:t>Queen's</a:t>
            </a:r>
            <a:r>
              <a:rPr lang="es-MX" sz="2600" dirty="0">
                <a:latin typeface="PMingLiU" panose="02020500000000000000" pitchFamily="18" charset="-120"/>
                <a:ea typeface="PMingLiU" panose="02020500000000000000" pitchFamily="18" charset="-120"/>
              </a:rPr>
              <a:t> House) en Greenwich, UK y el río Támesis.</a:t>
            </a:r>
          </a:p>
        </p:txBody>
      </p:sp>
      <p:cxnSp>
        <p:nvCxnSpPr>
          <p:cNvPr id="19" name="Conector recto 18"/>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1" name="Imagen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3" name="Title 2"/>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
        <p:nvSpPr>
          <p:cNvPr id="11" name="Rectángulo 10">
            <a:extLst>
              <a:ext uri="{FF2B5EF4-FFF2-40B4-BE49-F238E27FC236}">
                <a16:creationId xmlns:a16="http://schemas.microsoft.com/office/drawing/2014/main" id="{BCA30CCF-7BED-4EAC-87C3-BC181ABF6A15}"/>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2" name="Rectángulo 11">
            <a:extLst>
              <a:ext uri="{FF2B5EF4-FFF2-40B4-BE49-F238E27FC236}">
                <a16:creationId xmlns:a16="http://schemas.microsoft.com/office/drawing/2014/main" id="{D73EC750-7CF0-431A-B4AF-3465AC1E1C79}"/>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21</a:t>
            </a:fld>
            <a:endParaRPr lang="es-MX"/>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295" y="478464"/>
            <a:ext cx="9064706" cy="5090181"/>
          </a:xfrm>
          <a:prstGeom prst="rect">
            <a:avLst/>
          </a:prstGeom>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l="26356" t="15975" b="3588"/>
          <a:stretch>
            <a:fillRect/>
          </a:stretch>
        </p:blipFill>
        <p:spPr>
          <a:xfrm rot="16200000">
            <a:off x="-981444" y="1459907"/>
            <a:ext cx="5090181" cy="3127296"/>
          </a:xfrm>
          <a:prstGeom prst="rect">
            <a:avLst/>
          </a:prstGeom>
        </p:spPr>
      </p:pic>
      <p:sp>
        <p:nvSpPr>
          <p:cNvPr id="6" name="Rectángulo 5"/>
          <p:cNvSpPr/>
          <p:nvPr/>
        </p:nvSpPr>
        <p:spPr>
          <a:xfrm>
            <a:off x="1871328" y="5199319"/>
            <a:ext cx="1321020"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PIN HOLE</a:t>
            </a:r>
          </a:p>
        </p:txBody>
      </p:sp>
      <p:sp>
        <p:nvSpPr>
          <p:cNvPr id="7" name="Rectángulo 6"/>
          <p:cNvSpPr/>
          <p:nvPr/>
        </p:nvSpPr>
        <p:spPr>
          <a:xfrm>
            <a:off x="10845205" y="5170089"/>
            <a:ext cx="1437978" cy="369332"/>
          </a:xfrm>
          <a:prstGeom prst="rect">
            <a:avLst/>
          </a:prstGeom>
        </p:spPr>
        <p:txBody>
          <a:bodyPr wrap="square">
            <a:spAutoFit/>
          </a:bodyPr>
          <a:lstStyle/>
          <a:p>
            <a:r>
              <a:rPr lang="es-MX" b="1" dirty="0">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PANTALLA</a:t>
            </a:r>
          </a:p>
        </p:txBody>
      </p:sp>
      <p:cxnSp>
        <p:nvCxnSpPr>
          <p:cNvPr id="9" name="Conector recto 8"/>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4" name="Rectángulo 13">
            <a:extLst>
              <a:ext uri="{FF2B5EF4-FFF2-40B4-BE49-F238E27FC236}">
                <a16:creationId xmlns:a16="http://schemas.microsoft.com/office/drawing/2014/main" id="{BF966637-FD89-4940-A437-6EA42E6050FA}"/>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5" name="Rectángulo 14">
            <a:extLst>
              <a:ext uri="{FF2B5EF4-FFF2-40B4-BE49-F238E27FC236}">
                <a16:creationId xmlns:a16="http://schemas.microsoft.com/office/drawing/2014/main" id="{C5D410E1-B551-49AB-9342-ABE431050441}"/>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22</a:t>
            </a:fld>
            <a:endParaRPr lang="es-MX"/>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723"/>
            <a:ext cx="12192000" cy="6846277"/>
          </a:xfrm>
          <a:prstGeom prst="rect">
            <a:avLst/>
          </a:prstGeom>
        </p:spPr>
      </p:pic>
      <p:sp>
        <p:nvSpPr>
          <p:cNvPr id="4" name="Rectángulo 3"/>
          <p:cNvSpPr/>
          <p:nvPr/>
        </p:nvSpPr>
        <p:spPr>
          <a:xfrm>
            <a:off x="9622461" y="6377615"/>
            <a:ext cx="2586295"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IMAGEN DEL MUNDO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3" name="Marcador de número de diapositiva 2"/>
          <p:cNvSpPr>
            <a:spLocks noGrp="1"/>
          </p:cNvSpPr>
          <p:nvPr>
            <p:ph type="sldNum" sz="quarter" idx="12"/>
          </p:nvPr>
        </p:nvSpPr>
        <p:spPr/>
        <p:txBody>
          <a:bodyPr/>
          <a:lstStyle/>
          <a:p>
            <a:fld id="{CCC00461-BEDD-4C0D-B8C6-545CEFC7D738}" type="slidenum">
              <a:rPr lang="es-MX" smtClean="0"/>
              <a:t>23</a:t>
            </a:fld>
            <a:endParaRPr lang="es-MX"/>
          </a:p>
        </p:txBody>
      </p:sp>
      <p:sp>
        <p:nvSpPr>
          <p:cNvPr id="15" name="Rectángulo 14"/>
          <p:cNvSpPr/>
          <p:nvPr/>
        </p:nvSpPr>
        <p:spPr>
          <a:xfrm>
            <a:off x="165020" y="2045684"/>
            <a:ext cx="5930980" cy="3293209"/>
          </a:xfrm>
          <a:prstGeom prst="rect">
            <a:avLst/>
          </a:prstGeom>
        </p:spPr>
        <p:txBody>
          <a:bodyPr wrap="square">
            <a:spAutoFit/>
          </a:bodyPr>
          <a:lstStyle/>
          <a:p>
            <a:r>
              <a:rPr lang="es-MX" sz="2600" dirty="0">
                <a:latin typeface="PMingLiU" panose="02020500000000000000" pitchFamily="18" charset="-120"/>
                <a:ea typeface="PMingLiU" panose="02020500000000000000" pitchFamily="18" charset="-120"/>
              </a:rPr>
              <a:t>Óptica geométrica paraxial</a:t>
            </a:r>
          </a:p>
          <a:p>
            <a:endParaRPr lang="es-MX" sz="2600" dirty="0">
              <a:latin typeface="PMingLiU" panose="02020500000000000000" pitchFamily="18" charset="-120"/>
              <a:ea typeface="PMingLiU" panose="02020500000000000000" pitchFamily="18" charset="-120"/>
            </a:endParaRPr>
          </a:p>
          <a:p>
            <a:r>
              <a:rPr lang="es-MX" sz="2600" dirty="0">
                <a:latin typeface="PMingLiU" panose="02020500000000000000" pitchFamily="18" charset="-120"/>
                <a:ea typeface="PMingLiU" panose="02020500000000000000" pitchFamily="18" charset="-120"/>
              </a:rPr>
              <a:t>Se asume que todos los rayos de luz pasan a través de los lentes y la normal a las superficies refractivas y esféricas de los lentes es pequeña. También se asume que los lentes son rotacionalmente simétricos con respecto al eje óptico.</a:t>
            </a:r>
          </a:p>
        </p:txBody>
      </p:sp>
      <p:cxnSp>
        <p:nvCxnSpPr>
          <p:cNvPr id="17" name="Conector recto 16"/>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20" name="Rectángulo 19"/>
          <p:cNvSpPr/>
          <p:nvPr/>
        </p:nvSpPr>
        <p:spPr>
          <a:xfrm>
            <a:off x="175209" y="406147"/>
            <a:ext cx="3304110" cy="769441"/>
          </a:xfrm>
          <a:prstGeom prst="rect">
            <a:avLst/>
          </a:prstGeom>
        </p:spPr>
        <p:txBody>
          <a:bodyPr wrap="none">
            <a:spAutoFit/>
          </a:bodyPr>
          <a:lstStyle/>
          <a:p>
            <a:r>
              <a:rPr lang="es-MX" sz="4400" dirty="0">
                <a:solidFill>
                  <a:schemeClr val="bg1"/>
                </a:solidFill>
                <a:latin typeface="Bodoni MT" pitchFamily="18" charset="0"/>
              </a:rPr>
              <a:t>EJEMPLO 2</a:t>
            </a:r>
            <a:endParaRPr lang="es-MX" sz="4400" dirty="0">
              <a:solidFill>
                <a:schemeClr val="bg1"/>
              </a:solidFill>
            </a:endParaRPr>
          </a:p>
        </p:txBody>
      </p:sp>
      <p:sp>
        <p:nvSpPr>
          <p:cNvPr id="21" name="Rectángulo 20"/>
          <p:cNvSpPr/>
          <p:nvPr/>
        </p:nvSpPr>
        <p:spPr>
          <a:xfrm>
            <a:off x="165020" y="1007230"/>
            <a:ext cx="6345007" cy="769441"/>
          </a:xfrm>
          <a:prstGeom prst="rect">
            <a:avLst/>
          </a:prstGeom>
        </p:spPr>
        <p:txBody>
          <a:bodyPr wrap="none">
            <a:spAutoFit/>
          </a:bodyPr>
          <a:lstStyle/>
          <a:p>
            <a:r>
              <a:rPr lang="es-MX" sz="4400" dirty="0">
                <a:solidFill>
                  <a:schemeClr val="bg1"/>
                </a:solidFill>
                <a:latin typeface="Bodoni MT" pitchFamily="18" charset="0"/>
              </a:rPr>
              <a:t>ARREGLO DE LENTES</a:t>
            </a:r>
            <a:endParaRPr lang="es-MX" sz="4400" dirty="0">
              <a:solidFill>
                <a:schemeClr val="bg1"/>
              </a:solidFill>
            </a:endParaRPr>
          </a:p>
        </p:txBody>
      </p:sp>
      <p:pic>
        <p:nvPicPr>
          <p:cNvPr id="12" name="Imagen 11"/>
          <p:cNvPicPr/>
          <p:nvPr/>
        </p:nvPicPr>
        <p:blipFill rotWithShape="1">
          <a:blip r:embed="rId4" cstate="print">
            <a:extLst>
              <a:ext uri="{28A0092B-C50C-407E-A947-70E740481C1C}">
                <a14:useLocalDpi xmlns:a14="http://schemas.microsoft.com/office/drawing/2010/main" val="0"/>
              </a:ext>
            </a:extLst>
          </a:blip>
          <a:srcRect l="23932" r="1221"/>
          <a:stretch>
            <a:fillRect/>
          </a:stretch>
        </p:blipFill>
        <p:spPr bwMode="auto">
          <a:xfrm>
            <a:off x="7053507" y="1743265"/>
            <a:ext cx="5138463" cy="4465366"/>
          </a:xfrm>
          <a:prstGeom prst="rect">
            <a:avLst/>
          </a:prstGeom>
          <a:ln>
            <a:noFill/>
          </a:ln>
        </p:spPr>
      </p:pic>
      <p:sp>
        <p:nvSpPr>
          <p:cNvPr id="16" name="Rectángulo 15">
            <a:extLst>
              <a:ext uri="{FF2B5EF4-FFF2-40B4-BE49-F238E27FC236}">
                <a16:creationId xmlns:a16="http://schemas.microsoft.com/office/drawing/2014/main" id="{AA362F38-C739-4563-8E97-4C735AB1CDE8}"/>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8" name="Rectángulo 17">
            <a:extLst>
              <a:ext uri="{FF2B5EF4-FFF2-40B4-BE49-F238E27FC236}">
                <a16:creationId xmlns:a16="http://schemas.microsoft.com/office/drawing/2014/main" id="{46A27B11-D3D3-443A-A8ED-F7E1EEDAE357}"/>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0" y="423116"/>
            <a:ext cx="8293394"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2" name="Título 1"/>
          <p:cNvSpPr>
            <a:spLocks noGrp="1"/>
          </p:cNvSpPr>
          <p:nvPr>
            <p:ph type="ctrTitle"/>
          </p:nvPr>
        </p:nvSpPr>
        <p:spPr>
          <a:xfrm>
            <a:off x="233565" y="524326"/>
            <a:ext cx="7213450" cy="1081180"/>
          </a:xfrm>
        </p:spPr>
        <p:txBody>
          <a:bodyPr>
            <a:noAutofit/>
          </a:bodyPr>
          <a:lstStyle/>
          <a:p>
            <a:pPr algn="l"/>
            <a:r>
              <a:rPr lang="es-MX" sz="6800" dirty="0">
                <a:solidFill>
                  <a:schemeClr val="bg1"/>
                </a:solidFill>
                <a:latin typeface="Bodoni MT" pitchFamily="18" charset="0"/>
              </a:rPr>
              <a:t>CONTENIDO</a:t>
            </a:r>
          </a:p>
        </p:txBody>
      </p:sp>
      <p:sp>
        <p:nvSpPr>
          <p:cNvPr id="3" name="Subtítulo 2"/>
          <p:cNvSpPr>
            <a:spLocks noGrp="1"/>
          </p:cNvSpPr>
          <p:nvPr>
            <p:ph type="subTitle" idx="1"/>
          </p:nvPr>
        </p:nvSpPr>
        <p:spPr>
          <a:xfrm>
            <a:off x="467481" y="2398684"/>
            <a:ext cx="7191206" cy="3130514"/>
          </a:xfrm>
        </p:spPr>
        <p:txBody>
          <a:bodyPr>
            <a:normAutofit/>
          </a:bodyPr>
          <a:lstStyle/>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a:t>
            </a:r>
          </a:p>
          <a:p>
            <a:pPr algn="l"/>
            <a:r>
              <a:rPr lang="es-ES" sz="2600" dirty="0">
                <a:solidFill>
                  <a:srgbClr val="00297A"/>
                </a:solidFill>
                <a:latin typeface="PMingLiU" panose="020B0604030504040204" pitchFamily="18" charset="-120"/>
                <a:ea typeface="PMingLiU" panose="020B0604030504040204" pitchFamily="18" charset="-120"/>
              </a:rPr>
              <a:t>Sistemas ópticos</a:t>
            </a:r>
          </a:p>
          <a:p>
            <a:pPr algn="l"/>
            <a:r>
              <a:rPr lang="es-ES" sz="2600" dirty="0">
                <a:solidFill>
                  <a:schemeClr val="bg1">
                    <a:lumMod val="75000"/>
                  </a:schemeClr>
                </a:solidFill>
                <a:latin typeface="PMingLiU" panose="020B0604030504040204" pitchFamily="18" charset="-120"/>
                <a:ea typeface="PMingLiU" panose="020B0604030504040204" pitchFamily="18" charset="-120"/>
              </a:rPr>
              <a:t>Calibración de cámara</a:t>
            </a:r>
          </a:p>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 a las imágenes digitales</a:t>
            </a:r>
          </a:p>
          <a:p>
            <a:pPr algn="l"/>
            <a:r>
              <a:rPr lang="es-ES" sz="2600" dirty="0">
                <a:solidFill>
                  <a:schemeClr val="bg1">
                    <a:lumMod val="75000"/>
                  </a:schemeClr>
                </a:solidFill>
                <a:latin typeface="PMingLiU" panose="020B0604030504040204" pitchFamily="18" charset="-120"/>
                <a:ea typeface="PMingLiU" panose="020B0604030504040204" pitchFamily="18" charset="-120"/>
              </a:rPr>
              <a:t>Procesamiento digital de imágenes</a:t>
            </a:r>
          </a:p>
        </p:txBody>
      </p:sp>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l="49275"/>
          <a:stretch>
            <a:fillRect/>
          </a:stretch>
        </p:blipFill>
        <p:spPr>
          <a:xfrm>
            <a:off x="8293393" y="423116"/>
            <a:ext cx="3898800" cy="5764551"/>
          </a:xfrm>
          <a:prstGeom prst="rect">
            <a:avLst/>
          </a:prstGeom>
        </p:spPr>
      </p:pic>
      <p:cxnSp>
        <p:nvCxnSpPr>
          <p:cNvPr id="13" name="Conector recto 12"/>
          <p:cNvCxnSpPr/>
          <p:nvPr/>
        </p:nvCxnSpPr>
        <p:spPr>
          <a:xfrm>
            <a:off x="4532449" y="6211041"/>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275089"/>
            <a:ext cx="569156" cy="502448"/>
          </a:xfrm>
          <a:prstGeom prst="rect">
            <a:avLst/>
          </a:prstGeom>
        </p:spPr>
      </p:pic>
      <p:sp>
        <p:nvSpPr>
          <p:cNvPr id="10" name="Rectángulo 9">
            <a:extLst>
              <a:ext uri="{FF2B5EF4-FFF2-40B4-BE49-F238E27FC236}">
                <a16:creationId xmlns:a16="http://schemas.microsoft.com/office/drawing/2014/main" id="{FC46ECF9-F9B9-479D-8E79-F8517020F364}"/>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6" name="Rectángulo 15">
            <a:extLst>
              <a:ext uri="{FF2B5EF4-FFF2-40B4-BE49-F238E27FC236}">
                <a16:creationId xmlns:a16="http://schemas.microsoft.com/office/drawing/2014/main" id="{5AE5EC39-0906-4176-A979-0ED98493B9FA}"/>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25</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5" name="Rectángulo 4"/>
          <p:cNvSpPr/>
          <p:nvPr/>
        </p:nvSpPr>
        <p:spPr>
          <a:xfrm>
            <a:off x="165020" y="2045684"/>
            <a:ext cx="4118745" cy="3108543"/>
          </a:xfrm>
          <a:prstGeom prst="rect">
            <a:avLst/>
          </a:prstGeom>
        </p:spPr>
        <p:txBody>
          <a:bodyPr wrap="square">
            <a:spAutoFit/>
          </a:bodyPr>
          <a:lstStyle/>
          <a:p>
            <a:r>
              <a:rPr lang="es-MX" sz="2800" dirty="0"/>
              <a:t>Una lente concentra los rayos de luz provenientes de los objetos a visualizar, en un plano donde se formará su imagen para ser capturada por un sensor</a:t>
            </a:r>
            <a:r>
              <a:rPr lang="es-MX" sz="2600" dirty="0">
                <a:latin typeface="PMingLiU" panose="02020500000000000000" pitchFamily="18" charset="-120"/>
                <a:ea typeface="PMingLiU" panose="02020500000000000000" pitchFamily="18" charset="-120"/>
              </a:rPr>
              <a:t>.</a:t>
            </a: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84898" y="649215"/>
            <a:ext cx="2948243" cy="923330"/>
          </a:xfrm>
          <a:prstGeom prst="rect">
            <a:avLst/>
          </a:prstGeom>
        </p:spPr>
        <p:txBody>
          <a:bodyPr wrap="none">
            <a:spAutoFit/>
          </a:bodyPr>
          <a:lstStyle/>
          <a:p>
            <a:r>
              <a:rPr lang="es-MX" sz="5200" dirty="0">
                <a:solidFill>
                  <a:schemeClr val="bg1"/>
                </a:solidFill>
                <a:latin typeface="Bodoni MT" pitchFamily="18" charset="0"/>
              </a:rPr>
              <a:t>LENTES</a:t>
            </a:r>
            <a:endParaRPr lang="es-MX" sz="5200" dirty="0">
              <a:solidFill>
                <a:schemeClr val="bg1"/>
              </a:solidFill>
            </a:endParaRPr>
          </a:p>
        </p:txBody>
      </p:sp>
      <p:pic>
        <p:nvPicPr>
          <p:cNvPr id="13" name="Picture 7" descr="Rayos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449" y="3062602"/>
            <a:ext cx="7736993" cy="310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ángulo 13">
            <a:extLst>
              <a:ext uri="{FF2B5EF4-FFF2-40B4-BE49-F238E27FC236}">
                <a16:creationId xmlns:a16="http://schemas.microsoft.com/office/drawing/2014/main" id="{1E206FFF-E71C-4456-8846-058BD9095500}"/>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5" name="Rectángulo 14">
            <a:extLst>
              <a:ext uri="{FF2B5EF4-FFF2-40B4-BE49-F238E27FC236}">
                <a16:creationId xmlns:a16="http://schemas.microsoft.com/office/drawing/2014/main" id="{D9A70F54-65E5-41A3-8B5C-E16BE1EAA4C9}"/>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388837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26</a:t>
            </a:fld>
            <a:endParaRPr lang="es-MX"/>
          </a:p>
        </p:txBody>
      </p:sp>
      <p:grpSp>
        <p:nvGrpSpPr>
          <p:cNvPr id="5" name="Grupo 4"/>
          <p:cNvGrpSpPr/>
          <p:nvPr/>
        </p:nvGrpSpPr>
        <p:grpSpPr>
          <a:xfrm>
            <a:off x="0" y="248213"/>
            <a:ext cx="9432235" cy="5335791"/>
            <a:chOff x="1351280" y="904240"/>
            <a:chExt cx="8915374" cy="4734560"/>
          </a:xfrm>
        </p:grpSpPr>
        <p:pic>
          <p:nvPicPr>
            <p:cNvPr id="3" name="Imagen 2"/>
            <p:cNvPicPr>
              <a:picLocks noChangeAspect="1"/>
            </p:cNvPicPr>
            <p:nvPr/>
          </p:nvPicPr>
          <p:blipFill rotWithShape="1">
            <a:blip r:embed="rId2"/>
            <a:srcRect l="6875" t="29037" r="33417" b="13778"/>
            <a:stretch>
              <a:fillRect/>
            </a:stretch>
          </p:blipFill>
          <p:spPr>
            <a:xfrm>
              <a:off x="1478280" y="904240"/>
              <a:ext cx="8788374" cy="4734560"/>
            </a:xfrm>
            <a:prstGeom prst="rect">
              <a:avLst/>
            </a:prstGeom>
          </p:spPr>
        </p:pic>
        <p:sp>
          <p:nvSpPr>
            <p:cNvPr id="4" name="Rectángulo 3"/>
            <p:cNvSpPr/>
            <p:nvPr/>
          </p:nvSpPr>
          <p:spPr>
            <a:xfrm>
              <a:off x="1351280" y="904240"/>
              <a:ext cx="650240" cy="416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Rectángulo 5"/>
          <p:cNvSpPr/>
          <p:nvPr/>
        </p:nvSpPr>
        <p:spPr>
          <a:xfrm>
            <a:off x="7139980" y="615962"/>
            <a:ext cx="4758635" cy="1569660"/>
          </a:xfrm>
          <a:prstGeom prst="rect">
            <a:avLst/>
          </a:prstGeom>
        </p:spPr>
        <p:txBody>
          <a:bodyPr wrap="square">
            <a:spAutoFit/>
          </a:bodyPr>
          <a:lstStyle/>
          <a:p>
            <a:r>
              <a:rPr lang="es-MX" sz="2400" dirty="0">
                <a:latin typeface="PMingLiU" panose="02020500000000000000" pitchFamily="18" charset="-120"/>
                <a:ea typeface="PMingLiU" panose="02020500000000000000" pitchFamily="18" charset="-120"/>
              </a:rPr>
              <a:t>En el punto de la imagen </a:t>
            </a:r>
            <a:r>
              <a:rPr lang="en-US" sz="2400" i="1" dirty="0">
                <a:latin typeface="PMingLiU" panose="02020500000000000000" pitchFamily="18" charset="-120"/>
                <a:ea typeface="PMingLiU" panose="02020500000000000000" pitchFamily="18" charset="-120"/>
              </a:rPr>
              <a:t>S </a:t>
            </a:r>
            <a:r>
              <a:rPr lang="en-US" sz="2400" dirty="0" err="1">
                <a:latin typeface="PMingLiU" panose="02020500000000000000" pitchFamily="18" charset="-120"/>
                <a:ea typeface="PMingLiU" panose="02020500000000000000" pitchFamily="18" charset="-120"/>
              </a:rPr>
              <a:t>refleja</a:t>
            </a:r>
            <a:r>
              <a:rPr lang="en-US" sz="2400" dirty="0">
                <a:latin typeface="PMingLiU" panose="02020500000000000000" pitchFamily="18" charset="-120"/>
                <a:ea typeface="PMingLiU" panose="02020500000000000000" pitchFamily="18" charset="-120"/>
              </a:rPr>
              <a:t> </a:t>
            </a:r>
            <a:r>
              <a:rPr lang="en-US" sz="2400" dirty="0" err="1">
                <a:latin typeface="PMingLiU" panose="02020500000000000000" pitchFamily="18" charset="-120"/>
                <a:ea typeface="PMingLiU" panose="02020500000000000000" pitchFamily="18" charset="-120"/>
              </a:rPr>
              <a:t>rayos</a:t>
            </a:r>
            <a:r>
              <a:rPr lang="en-US" sz="2400" dirty="0">
                <a:latin typeface="PMingLiU" panose="02020500000000000000" pitchFamily="18" charset="-120"/>
                <a:ea typeface="PMingLiU" panose="02020500000000000000" pitchFamily="18" charset="-120"/>
              </a:rPr>
              <a:t> de luz que se </a:t>
            </a:r>
            <a:r>
              <a:rPr lang="en-US" sz="2400" dirty="0" err="1">
                <a:latin typeface="PMingLiU" panose="02020500000000000000" pitchFamily="18" charset="-120"/>
                <a:ea typeface="PMingLiU" panose="02020500000000000000" pitchFamily="18" charset="-120"/>
              </a:rPr>
              <a:t>transmiten</a:t>
            </a:r>
            <a:r>
              <a:rPr lang="en-US" sz="2400" dirty="0">
                <a:latin typeface="PMingLiU" panose="02020500000000000000" pitchFamily="18" charset="-120"/>
                <a:ea typeface="PMingLiU" panose="02020500000000000000" pitchFamily="18" charset="-120"/>
              </a:rPr>
              <a:t> </a:t>
            </a:r>
            <a:r>
              <a:rPr lang="en-US" sz="2400" dirty="0" err="1">
                <a:latin typeface="PMingLiU" panose="02020500000000000000" pitchFamily="18" charset="-120"/>
                <a:ea typeface="PMingLiU" panose="02020500000000000000" pitchFamily="18" charset="-120"/>
              </a:rPr>
              <a:t>en</a:t>
            </a:r>
            <a:r>
              <a:rPr lang="en-US" sz="2400" dirty="0">
                <a:latin typeface="PMingLiU" panose="02020500000000000000" pitchFamily="18" charset="-120"/>
                <a:ea typeface="PMingLiU" panose="02020500000000000000" pitchFamily="18" charset="-120"/>
              </a:rPr>
              <a:t> forma de </a:t>
            </a:r>
            <a:r>
              <a:rPr lang="en-US" sz="2400" dirty="0" err="1">
                <a:latin typeface="PMingLiU" panose="02020500000000000000" pitchFamily="18" charset="-120"/>
                <a:ea typeface="PMingLiU" panose="02020500000000000000" pitchFamily="18" charset="-120"/>
              </a:rPr>
              <a:t>onda</a:t>
            </a:r>
            <a:r>
              <a:rPr lang="en-US" sz="2400" dirty="0">
                <a:latin typeface="PMingLiU" panose="02020500000000000000" pitchFamily="18" charset="-120"/>
                <a:ea typeface="PMingLiU" panose="02020500000000000000" pitchFamily="18" charset="-120"/>
              </a:rPr>
              <a:t> a </a:t>
            </a:r>
            <a:r>
              <a:rPr lang="en-US" sz="2400" dirty="0" err="1">
                <a:latin typeface="PMingLiU" panose="02020500000000000000" pitchFamily="18" charset="-120"/>
                <a:ea typeface="PMingLiU" panose="02020500000000000000" pitchFamily="18" charset="-120"/>
              </a:rPr>
              <a:t>través</a:t>
            </a:r>
            <a:r>
              <a:rPr lang="en-US" sz="2400" dirty="0">
                <a:latin typeface="PMingLiU" panose="02020500000000000000" pitchFamily="18" charset="-120"/>
                <a:ea typeface="PMingLiU" panose="02020500000000000000" pitchFamily="18" charset="-120"/>
              </a:rPr>
              <a:t> de una </a:t>
            </a:r>
            <a:r>
              <a:rPr lang="en-US" sz="2400" dirty="0" err="1">
                <a:latin typeface="PMingLiU" panose="02020500000000000000" pitchFamily="18" charset="-120"/>
                <a:ea typeface="PMingLiU" panose="02020500000000000000" pitchFamily="18" charset="-120"/>
              </a:rPr>
              <a:t>lente</a:t>
            </a:r>
            <a:r>
              <a:rPr lang="en-US" sz="2400" dirty="0">
                <a:latin typeface="PMingLiU" panose="02020500000000000000" pitchFamily="18" charset="-120"/>
                <a:ea typeface="PMingLiU" panose="02020500000000000000" pitchFamily="18" charset="-120"/>
              </a:rPr>
              <a:t> </a:t>
            </a:r>
            <a:r>
              <a:rPr lang="en-US" sz="2400" dirty="0" err="1">
                <a:latin typeface="PMingLiU" panose="02020500000000000000" pitchFamily="18" charset="-120"/>
                <a:ea typeface="PMingLiU" panose="02020500000000000000" pitchFamily="18" charset="-120"/>
              </a:rPr>
              <a:t>convergiendo</a:t>
            </a:r>
            <a:r>
              <a:rPr lang="en-US" sz="2400" dirty="0">
                <a:latin typeface="PMingLiU" panose="02020500000000000000" pitchFamily="18" charset="-120"/>
                <a:ea typeface="PMingLiU" panose="02020500000000000000" pitchFamily="18" charset="-120"/>
              </a:rPr>
              <a:t> </a:t>
            </a:r>
            <a:r>
              <a:rPr lang="en-US" sz="2400" dirty="0" err="1">
                <a:latin typeface="PMingLiU" panose="02020500000000000000" pitchFamily="18" charset="-120"/>
                <a:ea typeface="PMingLiU" panose="02020500000000000000" pitchFamily="18" charset="-120"/>
              </a:rPr>
              <a:t>en</a:t>
            </a:r>
            <a:r>
              <a:rPr lang="en-US" sz="2400" dirty="0">
                <a:latin typeface="PMingLiU" panose="02020500000000000000" pitchFamily="18" charset="-120"/>
                <a:ea typeface="PMingLiU" panose="02020500000000000000" pitchFamily="18" charset="-120"/>
              </a:rPr>
              <a:t> el punto P.</a:t>
            </a:r>
            <a:endParaRPr lang="es-MX" sz="2400" dirty="0">
              <a:latin typeface="PMingLiU" panose="02020500000000000000" pitchFamily="18" charset="-120"/>
              <a:ea typeface="PMingLiU" panose="02020500000000000000" pitchFamily="18" charset="-120"/>
            </a:endParaRPr>
          </a:p>
        </p:txBody>
      </p:sp>
      <p:cxnSp>
        <p:nvCxnSpPr>
          <p:cNvPr id="7" name="Conector recto 6">
            <a:extLst>
              <a:ext uri="{FF2B5EF4-FFF2-40B4-BE49-F238E27FC236}">
                <a16:creationId xmlns:a16="http://schemas.microsoft.com/office/drawing/2014/main" id="{41DF631D-66A9-44CA-A8DA-BBCCA5812680}"/>
              </a:ext>
            </a:extLst>
          </p:cNvPr>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4CA96767-B4DC-463C-8C74-36F5EF04C3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1" name="Rectángulo 10">
            <a:extLst>
              <a:ext uri="{FF2B5EF4-FFF2-40B4-BE49-F238E27FC236}">
                <a16:creationId xmlns:a16="http://schemas.microsoft.com/office/drawing/2014/main" id="{8292068B-4001-4049-B771-6E54BF14818D}"/>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2" name="Rectángulo 11">
            <a:extLst>
              <a:ext uri="{FF2B5EF4-FFF2-40B4-BE49-F238E27FC236}">
                <a16:creationId xmlns:a16="http://schemas.microsoft.com/office/drawing/2014/main" id="{DDBA9278-D7E3-425D-8A58-3EF4677AA3AF}"/>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2676526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27</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4490140" cy="769441"/>
          </a:xfrm>
          <a:prstGeom prst="rect">
            <a:avLst/>
          </a:prstGeom>
        </p:spPr>
        <p:txBody>
          <a:bodyPr wrap="none">
            <a:spAutoFit/>
          </a:bodyPr>
          <a:lstStyle/>
          <a:p>
            <a:r>
              <a:rPr lang="es-MX" sz="4400" dirty="0">
                <a:solidFill>
                  <a:schemeClr val="bg1"/>
                </a:solidFill>
                <a:latin typeface="Bodoni MT" pitchFamily="18" charset="0"/>
              </a:rPr>
              <a:t>ANATOMÍA OJO</a:t>
            </a:r>
            <a:endParaRPr lang="es-MX" sz="4400" dirty="0">
              <a:solidFill>
                <a:schemeClr val="bg1"/>
              </a:solidFill>
            </a:endParaRPr>
          </a:p>
        </p:txBody>
      </p:sp>
      <p:pic>
        <p:nvPicPr>
          <p:cNvPr id="2" name="Picture 1" descr="OJO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50315" y="979170"/>
            <a:ext cx="10110470" cy="5687060"/>
          </a:xfrm>
          <a:prstGeom prst="rect">
            <a:avLst/>
          </a:prstGeom>
        </p:spPr>
      </p:pic>
      <p:sp>
        <p:nvSpPr>
          <p:cNvPr id="10" name="Rectángulo 9">
            <a:extLst>
              <a:ext uri="{FF2B5EF4-FFF2-40B4-BE49-F238E27FC236}">
                <a16:creationId xmlns:a16="http://schemas.microsoft.com/office/drawing/2014/main" id="{E91C0E0C-5993-475C-AFB2-9D81B620FDCC}"/>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E72140FD-7CAA-44DA-91A9-E16D1858BBC7}"/>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28</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4490140" cy="769441"/>
          </a:xfrm>
          <a:prstGeom prst="rect">
            <a:avLst/>
          </a:prstGeom>
        </p:spPr>
        <p:txBody>
          <a:bodyPr wrap="none">
            <a:spAutoFit/>
          </a:bodyPr>
          <a:lstStyle/>
          <a:p>
            <a:r>
              <a:rPr lang="es-MX" sz="4400" dirty="0">
                <a:solidFill>
                  <a:schemeClr val="bg1"/>
                </a:solidFill>
                <a:latin typeface="Bodoni MT" pitchFamily="18" charset="0"/>
              </a:rPr>
              <a:t>ANATOMÍA OJO</a:t>
            </a:r>
            <a:endParaRPr lang="es-MX" sz="4400" dirty="0">
              <a:solidFill>
                <a:schemeClr val="bg1"/>
              </a:solidFill>
            </a:endParaRPr>
          </a:p>
        </p:txBody>
      </p:sp>
      <p:pic>
        <p:nvPicPr>
          <p:cNvPr id="9" name="Picture 8" descr="OJO2"/>
          <p:cNvPicPr>
            <a:picLocks noChangeAspect="1"/>
          </p:cNvPicPr>
          <p:nvPr/>
        </p:nvPicPr>
        <p:blipFill>
          <a:blip r:embed="rId3">
            <a:clrChange>
              <a:clrFrom>
                <a:srgbClr val="FEFEFE">
                  <a:alpha val="100000"/>
                </a:srgbClr>
              </a:clrFrom>
              <a:clrTo>
                <a:srgbClr val="FEFEFE">
                  <a:alpha val="100000"/>
                  <a:alpha val="0"/>
                </a:srgbClr>
              </a:clrTo>
            </a:clrChange>
          </a:blip>
          <a:stretch>
            <a:fillRect/>
          </a:stretch>
        </p:blipFill>
        <p:spPr>
          <a:xfrm>
            <a:off x="1127760" y="1323975"/>
            <a:ext cx="10058400" cy="5657850"/>
          </a:xfrm>
          <a:prstGeom prst="rect">
            <a:avLst/>
          </a:prstGeom>
        </p:spPr>
      </p:pic>
      <p:sp>
        <p:nvSpPr>
          <p:cNvPr id="10" name="Rectángulo 9">
            <a:extLst>
              <a:ext uri="{FF2B5EF4-FFF2-40B4-BE49-F238E27FC236}">
                <a16:creationId xmlns:a16="http://schemas.microsoft.com/office/drawing/2014/main" id="{4E9222F2-CD7F-4679-8D14-D7FCE05F8964}"/>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07B11813-1117-4481-B18F-F4ADCA01BE56}"/>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29</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4490140" cy="769441"/>
          </a:xfrm>
          <a:prstGeom prst="rect">
            <a:avLst/>
          </a:prstGeom>
        </p:spPr>
        <p:txBody>
          <a:bodyPr wrap="none">
            <a:spAutoFit/>
          </a:bodyPr>
          <a:lstStyle/>
          <a:p>
            <a:r>
              <a:rPr lang="es-MX" sz="4400" dirty="0">
                <a:solidFill>
                  <a:schemeClr val="bg1"/>
                </a:solidFill>
                <a:latin typeface="Bodoni MT" pitchFamily="18" charset="0"/>
              </a:rPr>
              <a:t>ANATOMÍA OJO</a:t>
            </a:r>
            <a:endParaRPr lang="es-MX" sz="4400" dirty="0">
              <a:solidFill>
                <a:schemeClr val="bg1"/>
              </a:solidFill>
            </a:endParaRPr>
          </a:p>
        </p:txBody>
      </p:sp>
      <p:pic>
        <p:nvPicPr>
          <p:cNvPr id="2" name="Picture 1" descr="OJO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198245" y="1124585"/>
            <a:ext cx="10058400" cy="5657850"/>
          </a:xfrm>
          <a:prstGeom prst="rect">
            <a:avLst/>
          </a:prstGeom>
        </p:spPr>
      </p:pic>
      <p:sp>
        <p:nvSpPr>
          <p:cNvPr id="10" name="Rectángulo 9">
            <a:extLst>
              <a:ext uri="{FF2B5EF4-FFF2-40B4-BE49-F238E27FC236}">
                <a16:creationId xmlns:a16="http://schemas.microsoft.com/office/drawing/2014/main" id="{DCD0C305-6C16-4FAC-93B1-458DEDFBAA70}"/>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787F738C-E029-46F5-8E4B-B48D96E8243E}"/>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0" y="423116"/>
            <a:ext cx="8293394"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2" name="Título 1"/>
          <p:cNvSpPr>
            <a:spLocks noGrp="1"/>
          </p:cNvSpPr>
          <p:nvPr>
            <p:ph type="ctrTitle"/>
          </p:nvPr>
        </p:nvSpPr>
        <p:spPr>
          <a:xfrm>
            <a:off x="233565" y="524326"/>
            <a:ext cx="7213450" cy="1081180"/>
          </a:xfrm>
        </p:spPr>
        <p:txBody>
          <a:bodyPr>
            <a:noAutofit/>
          </a:bodyPr>
          <a:lstStyle/>
          <a:p>
            <a:pPr algn="l"/>
            <a:r>
              <a:rPr lang="es-MX" sz="6800" dirty="0">
                <a:solidFill>
                  <a:schemeClr val="bg1"/>
                </a:solidFill>
                <a:latin typeface="Bodoni MT" pitchFamily="18" charset="0"/>
              </a:rPr>
              <a:t>CONTENIDO</a:t>
            </a:r>
          </a:p>
        </p:txBody>
      </p:sp>
      <p:sp>
        <p:nvSpPr>
          <p:cNvPr id="3" name="Subtítulo 2"/>
          <p:cNvSpPr>
            <a:spLocks noGrp="1"/>
          </p:cNvSpPr>
          <p:nvPr>
            <p:ph type="subTitle" idx="1"/>
          </p:nvPr>
        </p:nvSpPr>
        <p:spPr>
          <a:xfrm>
            <a:off x="467481" y="2398684"/>
            <a:ext cx="7191206" cy="3130514"/>
          </a:xfrm>
        </p:spPr>
        <p:txBody>
          <a:bodyPr>
            <a:normAutofit/>
          </a:bodyPr>
          <a:lstStyle/>
          <a:p>
            <a:pPr algn="l"/>
            <a:r>
              <a:rPr lang="es-ES" sz="2600" dirty="0">
                <a:solidFill>
                  <a:srgbClr val="00297A"/>
                </a:solidFill>
                <a:latin typeface="PMingLiU" panose="020B0604030504040204" pitchFamily="18" charset="-120"/>
                <a:ea typeface="PMingLiU" panose="020B0604030504040204" pitchFamily="18" charset="-120"/>
              </a:rPr>
              <a:t>Introducción</a:t>
            </a:r>
          </a:p>
          <a:p>
            <a:pPr algn="l"/>
            <a:r>
              <a:rPr lang="es-ES" sz="2600" dirty="0">
                <a:solidFill>
                  <a:srgbClr val="00297A"/>
                </a:solidFill>
                <a:latin typeface="PMingLiU" panose="020B0604030504040204" pitchFamily="18" charset="-120"/>
                <a:ea typeface="PMingLiU" panose="020B0604030504040204" pitchFamily="18" charset="-120"/>
              </a:rPr>
              <a:t>Sistemas ópticos</a:t>
            </a:r>
          </a:p>
          <a:p>
            <a:pPr algn="l"/>
            <a:r>
              <a:rPr lang="es-ES" sz="2600" dirty="0">
                <a:solidFill>
                  <a:srgbClr val="00297A"/>
                </a:solidFill>
                <a:latin typeface="PMingLiU" panose="020B0604030504040204" pitchFamily="18" charset="-120"/>
                <a:ea typeface="PMingLiU" panose="020B0604030504040204" pitchFamily="18" charset="-120"/>
              </a:rPr>
              <a:t>Calibración de cámara</a:t>
            </a:r>
          </a:p>
          <a:p>
            <a:pPr algn="l"/>
            <a:r>
              <a:rPr lang="es-ES" sz="2600" dirty="0">
                <a:solidFill>
                  <a:srgbClr val="00297A"/>
                </a:solidFill>
                <a:latin typeface="PMingLiU" panose="020B0604030504040204" pitchFamily="18" charset="-120"/>
                <a:ea typeface="PMingLiU" panose="020B0604030504040204" pitchFamily="18" charset="-120"/>
              </a:rPr>
              <a:t>Introducción a las imágenes digitales</a:t>
            </a:r>
          </a:p>
          <a:p>
            <a:pPr algn="l"/>
            <a:r>
              <a:rPr lang="es-ES" sz="2600" dirty="0">
                <a:solidFill>
                  <a:srgbClr val="00297A"/>
                </a:solidFill>
                <a:latin typeface="PMingLiU" panose="020B0604030504040204" pitchFamily="18" charset="-120"/>
                <a:ea typeface="PMingLiU" panose="020B0604030504040204" pitchFamily="18" charset="-120"/>
              </a:rPr>
              <a:t>Procesamiento digital de imágenes</a:t>
            </a:r>
          </a:p>
        </p:txBody>
      </p:sp>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l="49275"/>
          <a:stretch>
            <a:fillRect/>
          </a:stretch>
        </p:blipFill>
        <p:spPr>
          <a:xfrm>
            <a:off x="8293393" y="423116"/>
            <a:ext cx="3898800" cy="5764551"/>
          </a:xfrm>
          <a:prstGeom prst="rect">
            <a:avLst/>
          </a:prstGeom>
        </p:spPr>
      </p:pic>
      <p:sp>
        <p:nvSpPr>
          <p:cNvPr id="12" name="Rectángulo 11"/>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cxnSp>
        <p:nvCxnSpPr>
          <p:cNvPr id="13" name="Conector recto 12"/>
          <p:cNvCxnSpPr/>
          <p:nvPr/>
        </p:nvCxnSpPr>
        <p:spPr>
          <a:xfrm>
            <a:off x="4532449" y="6211041"/>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275089"/>
            <a:ext cx="569156" cy="50244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30</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7544435" cy="767715"/>
          </a:xfrm>
          <a:prstGeom prst="rect">
            <a:avLst/>
          </a:prstGeom>
        </p:spPr>
        <p:txBody>
          <a:bodyPr wrap="none">
            <a:spAutoFit/>
          </a:bodyPr>
          <a:lstStyle/>
          <a:p>
            <a:r>
              <a:rPr lang="es-MX" sz="4400" dirty="0">
                <a:solidFill>
                  <a:schemeClr val="bg1"/>
                </a:solidFill>
              </a:rPr>
              <a:t>CCD CHARGED COUPLED DEVICE</a:t>
            </a:r>
          </a:p>
        </p:txBody>
      </p:sp>
      <p:pic>
        <p:nvPicPr>
          <p:cNvPr id="5" name="Picture 4" descr="CCD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33730" y="390525"/>
            <a:ext cx="11459845" cy="6446520"/>
          </a:xfrm>
          <a:prstGeom prst="rect">
            <a:avLst/>
          </a:prstGeom>
        </p:spPr>
      </p:pic>
      <p:sp>
        <p:nvSpPr>
          <p:cNvPr id="10" name="Rectángulo 9">
            <a:extLst>
              <a:ext uri="{FF2B5EF4-FFF2-40B4-BE49-F238E27FC236}">
                <a16:creationId xmlns:a16="http://schemas.microsoft.com/office/drawing/2014/main" id="{3AAD717D-F17D-486F-9B1F-DF6B8003141E}"/>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98C9835E-60A9-4FD6-B939-AD8B22630524}"/>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31</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7544435" cy="767715"/>
          </a:xfrm>
          <a:prstGeom prst="rect">
            <a:avLst/>
          </a:prstGeom>
        </p:spPr>
        <p:txBody>
          <a:bodyPr wrap="none">
            <a:spAutoFit/>
          </a:bodyPr>
          <a:lstStyle/>
          <a:p>
            <a:r>
              <a:rPr lang="es-MX" sz="4400" dirty="0">
                <a:solidFill>
                  <a:schemeClr val="bg1"/>
                </a:solidFill>
              </a:rPr>
              <a:t>CCD CHARGED COUPLED DEVICE</a:t>
            </a:r>
          </a:p>
        </p:txBody>
      </p:sp>
      <p:pic>
        <p:nvPicPr>
          <p:cNvPr id="2" name="Picture 1" descr="CCD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949450" y="1313815"/>
            <a:ext cx="8899525" cy="5006340"/>
          </a:xfrm>
          <a:prstGeom prst="rect">
            <a:avLst/>
          </a:prstGeom>
        </p:spPr>
      </p:pic>
      <p:sp>
        <p:nvSpPr>
          <p:cNvPr id="10" name="Rectángulo 9">
            <a:extLst>
              <a:ext uri="{FF2B5EF4-FFF2-40B4-BE49-F238E27FC236}">
                <a16:creationId xmlns:a16="http://schemas.microsoft.com/office/drawing/2014/main" id="{F945EB12-EF2C-4798-84ED-1CD26220D5ED}"/>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77B118E6-C7BB-43CE-9823-40EA608DA518}"/>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32</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7544435" cy="767715"/>
          </a:xfrm>
          <a:prstGeom prst="rect">
            <a:avLst/>
          </a:prstGeom>
        </p:spPr>
        <p:txBody>
          <a:bodyPr wrap="none">
            <a:spAutoFit/>
          </a:bodyPr>
          <a:lstStyle/>
          <a:p>
            <a:r>
              <a:rPr lang="es-MX" sz="4400" dirty="0">
                <a:solidFill>
                  <a:schemeClr val="bg1"/>
                </a:solidFill>
              </a:rPr>
              <a:t>CCD CHARGED COUPLED DEVICE</a:t>
            </a:r>
          </a:p>
        </p:txBody>
      </p:sp>
      <p:pic>
        <p:nvPicPr>
          <p:cNvPr id="5" name="Picture 4" descr="CCD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653540" y="1219835"/>
            <a:ext cx="9519285" cy="5354955"/>
          </a:xfrm>
          <a:prstGeom prst="rect">
            <a:avLst/>
          </a:prstGeom>
        </p:spPr>
      </p:pic>
      <p:pic>
        <p:nvPicPr>
          <p:cNvPr id="2" name="Imagen 1">
            <a:extLst>
              <a:ext uri="{FF2B5EF4-FFF2-40B4-BE49-F238E27FC236}">
                <a16:creationId xmlns:a16="http://schemas.microsoft.com/office/drawing/2014/main" id="{2511B803-286D-46BD-A49D-D0401D3F722F}"/>
              </a:ext>
            </a:extLst>
          </p:cNvPr>
          <p:cNvPicPr>
            <a:picLocks noChangeAspect="1"/>
          </p:cNvPicPr>
          <p:nvPr/>
        </p:nvPicPr>
        <p:blipFill>
          <a:blip r:embed="rId4"/>
          <a:stretch>
            <a:fillRect/>
          </a:stretch>
        </p:blipFill>
        <p:spPr>
          <a:xfrm>
            <a:off x="413313" y="2840175"/>
            <a:ext cx="2480454" cy="2381236"/>
          </a:xfrm>
          <a:prstGeom prst="rect">
            <a:avLst/>
          </a:prstGeom>
        </p:spPr>
      </p:pic>
      <p:sp>
        <p:nvSpPr>
          <p:cNvPr id="13" name="Rectángulo 12">
            <a:extLst>
              <a:ext uri="{FF2B5EF4-FFF2-40B4-BE49-F238E27FC236}">
                <a16:creationId xmlns:a16="http://schemas.microsoft.com/office/drawing/2014/main" id="{381AE17D-E7A1-4E49-9747-55BFC98FAD39}"/>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4" name="Rectángulo 13">
            <a:extLst>
              <a:ext uri="{FF2B5EF4-FFF2-40B4-BE49-F238E27FC236}">
                <a16:creationId xmlns:a16="http://schemas.microsoft.com/office/drawing/2014/main" id="{01F58A1C-2A4D-494C-ACAB-7441B9E4522C}"/>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33</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7544435" cy="767715"/>
          </a:xfrm>
          <a:prstGeom prst="rect">
            <a:avLst/>
          </a:prstGeom>
        </p:spPr>
        <p:txBody>
          <a:bodyPr wrap="none">
            <a:spAutoFit/>
          </a:bodyPr>
          <a:lstStyle/>
          <a:p>
            <a:r>
              <a:rPr lang="es-MX" sz="4400" dirty="0">
                <a:solidFill>
                  <a:schemeClr val="bg1"/>
                </a:solidFill>
              </a:rPr>
              <a:t>CCD CHARGED COUPLED DEVICE</a:t>
            </a:r>
          </a:p>
        </p:txBody>
      </p:sp>
      <p:pic>
        <p:nvPicPr>
          <p:cNvPr id="2" name="Picture 1" descr="CCD4"/>
          <p:cNvPicPr>
            <a:picLocks noChangeAspect="1"/>
          </p:cNvPicPr>
          <p:nvPr/>
        </p:nvPicPr>
        <p:blipFill>
          <a:blip r:embed="rId3">
            <a:clrChange>
              <a:clrFrom>
                <a:srgbClr val="FFFFFF">
                  <a:alpha val="100000"/>
                </a:srgbClr>
              </a:clrFrom>
              <a:clrTo>
                <a:srgbClr val="FFFFFF">
                  <a:alpha val="100000"/>
                  <a:alpha val="0"/>
                </a:srgbClr>
              </a:clrTo>
            </a:clrChange>
          </a:blip>
          <a:srcRect b="15354"/>
          <a:stretch>
            <a:fillRect/>
          </a:stretch>
        </p:blipFill>
        <p:spPr>
          <a:xfrm>
            <a:off x="2107565" y="1637665"/>
            <a:ext cx="10058400" cy="4789170"/>
          </a:xfrm>
          <a:prstGeom prst="rect">
            <a:avLst/>
          </a:prstGeom>
        </p:spPr>
      </p:pic>
      <p:pic>
        <p:nvPicPr>
          <p:cNvPr id="10" name="Picture 9"/>
          <p:cNvPicPr>
            <a:picLocks noChangeAspect="1"/>
          </p:cNvPicPr>
          <p:nvPr/>
        </p:nvPicPr>
        <p:blipFill>
          <a:blip r:embed="rId4"/>
          <a:stretch>
            <a:fillRect/>
          </a:stretch>
        </p:blipFill>
        <p:spPr>
          <a:xfrm>
            <a:off x="571500" y="3672840"/>
            <a:ext cx="4361815" cy="723900"/>
          </a:xfrm>
          <a:prstGeom prst="rect">
            <a:avLst/>
          </a:prstGeom>
        </p:spPr>
      </p:pic>
      <p:sp>
        <p:nvSpPr>
          <p:cNvPr id="13" name="Rectángulo 12">
            <a:extLst>
              <a:ext uri="{FF2B5EF4-FFF2-40B4-BE49-F238E27FC236}">
                <a16:creationId xmlns:a16="http://schemas.microsoft.com/office/drawing/2014/main" id="{CD06783B-BC6B-4206-9834-79F966E85B28}"/>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4" name="Rectángulo 13">
            <a:extLst>
              <a:ext uri="{FF2B5EF4-FFF2-40B4-BE49-F238E27FC236}">
                <a16:creationId xmlns:a16="http://schemas.microsoft.com/office/drawing/2014/main" id="{77C928C0-3AA6-4971-A087-E8F6C16E1D9E}"/>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34</a:t>
            </a:fld>
            <a:endParaRPr lang="es-MX"/>
          </a:p>
        </p:txBody>
      </p:sp>
      <p:sp>
        <p:nvSpPr>
          <p:cNvPr id="4" name="Rectángulo 3"/>
          <p:cNvSpPr/>
          <p:nvPr/>
        </p:nvSpPr>
        <p:spPr>
          <a:xfrm>
            <a:off x="0" y="423116"/>
            <a:ext cx="12192000"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cxnSp>
        <p:nvCxnSpPr>
          <p:cNvPr id="6" name="Conector recto 5"/>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8" name="Rectángulo 7"/>
          <p:cNvSpPr/>
          <p:nvPr/>
        </p:nvSpPr>
        <p:spPr>
          <a:xfrm>
            <a:off x="175209" y="406147"/>
            <a:ext cx="7544435" cy="767715"/>
          </a:xfrm>
          <a:prstGeom prst="rect">
            <a:avLst/>
          </a:prstGeom>
        </p:spPr>
        <p:txBody>
          <a:bodyPr wrap="none">
            <a:spAutoFit/>
          </a:bodyPr>
          <a:lstStyle/>
          <a:p>
            <a:r>
              <a:rPr lang="es-MX" sz="4400" dirty="0">
                <a:solidFill>
                  <a:schemeClr val="bg1"/>
                </a:solidFill>
              </a:rPr>
              <a:t>CCD CHARGED COUPLED DEVICE</a:t>
            </a:r>
          </a:p>
        </p:txBody>
      </p:sp>
      <p:pic>
        <p:nvPicPr>
          <p:cNvPr id="5" name="Picture 4" descr="CCD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87425" y="741045"/>
            <a:ext cx="10058400" cy="5657850"/>
          </a:xfrm>
          <a:prstGeom prst="rect">
            <a:avLst/>
          </a:prstGeom>
        </p:spPr>
      </p:pic>
      <p:sp>
        <p:nvSpPr>
          <p:cNvPr id="10" name="Rectángulo 9">
            <a:extLst>
              <a:ext uri="{FF2B5EF4-FFF2-40B4-BE49-F238E27FC236}">
                <a16:creationId xmlns:a16="http://schemas.microsoft.com/office/drawing/2014/main" id="{F68B6B57-80FF-4FC5-9A05-F22D6755217B}"/>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3C961689-72F5-4E5E-A57B-03B50FA69D4F}"/>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35</a:t>
            </a:fld>
            <a:endParaRPr lang="es-MX"/>
          </a:p>
        </p:txBody>
      </p:sp>
      <p:sp>
        <p:nvSpPr>
          <p:cNvPr id="26" name="Rectángulo 25"/>
          <p:cNvSpPr/>
          <p:nvPr/>
        </p:nvSpPr>
        <p:spPr>
          <a:xfrm>
            <a:off x="952500" y="2663825"/>
            <a:ext cx="11123295" cy="883920"/>
          </a:xfrm>
          <a:prstGeom prst="rect">
            <a:avLst/>
          </a:prstGeom>
        </p:spPr>
        <p:txBody>
          <a:bodyPr wrap="square">
            <a:spAutoFit/>
          </a:bodyPr>
          <a:lstStyle/>
          <a:p>
            <a:r>
              <a:rPr lang="es-MX" sz="5200" dirty="0">
                <a:solidFill>
                  <a:srgbClr val="00297A"/>
                </a:solidFill>
                <a:latin typeface="Bodoni MT" pitchFamily="18" charset="0"/>
              </a:rPr>
              <a:t>HERRAMIENTAS OPEN SOURCE </a:t>
            </a:r>
            <a:endParaRPr lang="es-MX" sz="5200" dirty="0"/>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83217631-74AE-4F7C-BB28-858E1E0F62CF}"/>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9" name="Rectángulo 8">
            <a:extLst>
              <a:ext uri="{FF2B5EF4-FFF2-40B4-BE49-F238E27FC236}">
                <a16:creationId xmlns:a16="http://schemas.microsoft.com/office/drawing/2014/main" id="{91D83E6A-37EC-4C8F-96AF-16F2C319AA8C}"/>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36</a:t>
            </a:fld>
            <a:endParaRPr lang="es-MX"/>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 name="Picture 1" descr="PYTHON1"/>
          <p:cNvPicPr>
            <a:picLocks noChangeAspect="1"/>
          </p:cNvPicPr>
          <p:nvPr/>
        </p:nvPicPr>
        <p:blipFill>
          <a:blip r:embed="rId4"/>
          <a:stretch>
            <a:fillRect/>
          </a:stretch>
        </p:blipFill>
        <p:spPr>
          <a:xfrm>
            <a:off x="1119505" y="178435"/>
            <a:ext cx="10058400" cy="5657850"/>
          </a:xfrm>
          <a:prstGeom prst="rect">
            <a:avLst/>
          </a:prstGeom>
        </p:spPr>
      </p:pic>
      <p:sp>
        <p:nvSpPr>
          <p:cNvPr id="8" name="Rectángulo 7">
            <a:extLst>
              <a:ext uri="{FF2B5EF4-FFF2-40B4-BE49-F238E27FC236}">
                <a16:creationId xmlns:a16="http://schemas.microsoft.com/office/drawing/2014/main" id="{05CD21CB-7AE9-4B6C-97A8-1467F13DC9D4}"/>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9" name="Rectángulo 8">
            <a:extLst>
              <a:ext uri="{FF2B5EF4-FFF2-40B4-BE49-F238E27FC236}">
                <a16:creationId xmlns:a16="http://schemas.microsoft.com/office/drawing/2014/main" id="{53B1202C-61D6-409B-AF58-EAB5C4D9C891}"/>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37</a:t>
            </a:fld>
            <a:endParaRPr lang="es-MX"/>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4" name="Picture 3" descr="PYTHON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9685" y="-43815"/>
            <a:ext cx="12255500" cy="6894195"/>
          </a:xfrm>
          <a:prstGeom prst="rect">
            <a:avLst/>
          </a:prstGeom>
        </p:spPr>
      </p:pic>
      <p:sp>
        <p:nvSpPr>
          <p:cNvPr id="8" name="Rectángulo 7">
            <a:extLst>
              <a:ext uri="{FF2B5EF4-FFF2-40B4-BE49-F238E27FC236}">
                <a16:creationId xmlns:a16="http://schemas.microsoft.com/office/drawing/2014/main" id="{A465E2BC-B481-4C71-9410-A9483D5101F1}"/>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9" name="Rectángulo 8">
            <a:extLst>
              <a:ext uri="{FF2B5EF4-FFF2-40B4-BE49-F238E27FC236}">
                <a16:creationId xmlns:a16="http://schemas.microsoft.com/office/drawing/2014/main" id="{CE19BC3A-27B4-4A6F-B835-A173818C9934}"/>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38</a:t>
            </a:fld>
            <a:endParaRPr lang="es-MX"/>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3" name="Picture 2" descr="ANACONDA1"/>
          <p:cNvPicPr>
            <a:picLocks noChangeAspect="1"/>
          </p:cNvPicPr>
          <p:nvPr/>
        </p:nvPicPr>
        <p:blipFill>
          <a:blip r:embed="rId4"/>
          <a:stretch>
            <a:fillRect/>
          </a:stretch>
        </p:blipFill>
        <p:spPr>
          <a:xfrm>
            <a:off x="1106170" y="192405"/>
            <a:ext cx="10058400" cy="5657850"/>
          </a:xfrm>
          <a:prstGeom prst="rect">
            <a:avLst/>
          </a:prstGeom>
        </p:spPr>
      </p:pic>
      <p:sp>
        <p:nvSpPr>
          <p:cNvPr id="8" name="Rectángulo 7">
            <a:extLst>
              <a:ext uri="{FF2B5EF4-FFF2-40B4-BE49-F238E27FC236}">
                <a16:creationId xmlns:a16="http://schemas.microsoft.com/office/drawing/2014/main" id="{70228393-8E73-4A4E-A25E-E5893336CB88}"/>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9" name="Rectángulo 8">
            <a:extLst>
              <a:ext uri="{FF2B5EF4-FFF2-40B4-BE49-F238E27FC236}">
                <a16:creationId xmlns:a16="http://schemas.microsoft.com/office/drawing/2014/main" id="{AF116A15-31BF-45DA-B7F9-F94F161982FD}"/>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39</a:t>
            </a:fld>
            <a:endParaRPr lang="es-MX"/>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 name="Picture 1" descr="JUPYTER1"/>
          <p:cNvPicPr>
            <a:picLocks noChangeAspect="1"/>
          </p:cNvPicPr>
          <p:nvPr/>
        </p:nvPicPr>
        <p:blipFill>
          <a:blip r:embed="rId4"/>
          <a:stretch>
            <a:fillRect/>
          </a:stretch>
        </p:blipFill>
        <p:spPr>
          <a:xfrm>
            <a:off x="1198245" y="311785"/>
            <a:ext cx="10058400" cy="5657850"/>
          </a:xfrm>
          <a:prstGeom prst="rect">
            <a:avLst/>
          </a:prstGeom>
        </p:spPr>
      </p:pic>
      <p:sp>
        <p:nvSpPr>
          <p:cNvPr id="8" name="Rectángulo 7">
            <a:extLst>
              <a:ext uri="{FF2B5EF4-FFF2-40B4-BE49-F238E27FC236}">
                <a16:creationId xmlns:a16="http://schemas.microsoft.com/office/drawing/2014/main" id="{F1B6A8E0-2825-4D4C-B044-74D29D5E15CF}"/>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9" name="Rectángulo 8">
            <a:extLst>
              <a:ext uri="{FF2B5EF4-FFF2-40B4-BE49-F238E27FC236}">
                <a16:creationId xmlns:a16="http://schemas.microsoft.com/office/drawing/2014/main" id="{3AB11DC1-9D03-4339-8F92-38C134E513CE}"/>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CCC00461-BEDD-4C0D-B8C6-545CEFC7D738}" type="slidenum">
              <a:rPr lang="es-MX" smtClean="0"/>
              <a:t>4</a:t>
            </a:fld>
            <a:endParaRPr lang="es-MX"/>
          </a:p>
        </p:txBody>
      </p:sp>
      <p:pic>
        <p:nvPicPr>
          <p:cNvPr id="7" name="Imagen 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2723" r="-1" b="12721"/>
          <a:stretch>
            <a:fillRect/>
          </a:stretch>
        </p:blipFill>
        <p:spPr>
          <a:xfrm>
            <a:off x="0" y="-1"/>
            <a:ext cx="12191999" cy="6858001"/>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40</a:t>
            </a:fld>
            <a:endParaRPr lang="es-MX"/>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3" name="Picture 2" descr="opencv"/>
          <p:cNvPicPr>
            <a:picLocks noChangeAspect="1"/>
          </p:cNvPicPr>
          <p:nvPr/>
        </p:nvPicPr>
        <p:blipFill>
          <a:blip r:embed="rId4"/>
          <a:stretch>
            <a:fillRect/>
          </a:stretch>
        </p:blipFill>
        <p:spPr>
          <a:xfrm>
            <a:off x="1251585" y="231775"/>
            <a:ext cx="10058400" cy="5657850"/>
          </a:xfrm>
          <a:prstGeom prst="rect">
            <a:avLst/>
          </a:prstGeom>
        </p:spPr>
      </p:pic>
      <p:sp>
        <p:nvSpPr>
          <p:cNvPr id="8" name="Rectángulo 7">
            <a:extLst>
              <a:ext uri="{FF2B5EF4-FFF2-40B4-BE49-F238E27FC236}">
                <a16:creationId xmlns:a16="http://schemas.microsoft.com/office/drawing/2014/main" id="{A0541CD7-D296-4D34-8061-B19FBD97451C}"/>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9" name="Rectángulo 8">
            <a:extLst>
              <a:ext uri="{FF2B5EF4-FFF2-40B4-BE49-F238E27FC236}">
                <a16:creationId xmlns:a16="http://schemas.microsoft.com/office/drawing/2014/main" id="{E518C720-3E17-4491-AB45-95F172462F3B}"/>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B953F505-83A5-4AD2-BB42-C050CAA56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número de diapositiva 1">
            <a:extLst>
              <a:ext uri="{FF2B5EF4-FFF2-40B4-BE49-F238E27FC236}">
                <a16:creationId xmlns:a16="http://schemas.microsoft.com/office/drawing/2014/main" id="{63259086-C5AA-4CAF-AB9F-21D61087C70C}"/>
              </a:ext>
            </a:extLst>
          </p:cNvPr>
          <p:cNvSpPr>
            <a:spLocks noGrp="1"/>
          </p:cNvSpPr>
          <p:nvPr>
            <p:ph type="sldNum" sz="quarter" idx="12"/>
          </p:nvPr>
        </p:nvSpPr>
        <p:spPr/>
        <p:txBody>
          <a:bodyPr/>
          <a:lstStyle/>
          <a:p>
            <a:fld id="{CCC00461-BEDD-4C0D-B8C6-545CEFC7D738}" type="slidenum">
              <a:rPr lang="es-MX" smtClean="0"/>
              <a:t>41</a:t>
            </a:fld>
            <a:endParaRPr lang="es-MX"/>
          </a:p>
        </p:txBody>
      </p:sp>
      <p:pic>
        <p:nvPicPr>
          <p:cNvPr id="3" name="Imagen 2">
            <a:extLst>
              <a:ext uri="{FF2B5EF4-FFF2-40B4-BE49-F238E27FC236}">
                <a16:creationId xmlns:a16="http://schemas.microsoft.com/office/drawing/2014/main" id="{D06C92AD-2D80-4260-A422-16F36715CD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4" name="Conector recto 3">
            <a:extLst>
              <a:ext uri="{FF2B5EF4-FFF2-40B4-BE49-F238E27FC236}">
                <a16:creationId xmlns:a16="http://schemas.microsoft.com/office/drawing/2014/main" id="{1C0EF148-7F05-429F-8BBD-0458C16E384F}"/>
              </a:ext>
            </a:extLst>
          </p:cNvPr>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D5C2D153-D2AE-457A-AA54-D8C12E7A73EB}"/>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0" name="Rectángulo 9">
            <a:extLst>
              <a:ext uri="{FF2B5EF4-FFF2-40B4-BE49-F238E27FC236}">
                <a16:creationId xmlns:a16="http://schemas.microsoft.com/office/drawing/2014/main" id="{523F15DB-DF33-42C9-8AF6-7FE551B2FB3C}"/>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3962379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0" y="423116"/>
            <a:ext cx="8293394"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2" name="Título 1"/>
          <p:cNvSpPr>
            <a:spLocks noGrp="1"/>
          </p:cNvSpPr>
          <p:nvPr>
            <p:ph type="ctrTitle"/>
          </p:nvPr>
        </p:nvSpPr>
        <p:spPr>
          <a:xfrm>
            <a:off x="233565" y="524326"/>
            <a:ext cx="7213450" cy="1081180"/>
          </a:xfrm>
        </p:spPr>
        <p:txBody>
          <a:bodyPr>
            <a:noAutofit/>
          </a:bodyPr>
          <a:lstStyle/>
          <a:p>
            <a:pPr algn="l"/>
            <a:r>
              <a:rPr lang="es-MX" sz="6800" dirty="0">
                <a:solidFill>
                  <a:schemeClr val="bg1"/>
                </a:solidFill>
                <a:latin typeface="Bodoni MT" pitchFamily="18" charset="0"/>
              </a:rPr>
              <a:t>CONTENIDO</a:t>
            </a:r>
          </a:p>
        </p:txBody>
      </p:sp>
      <p:sp>
        <p:nvSpPr>
          <p:cNvPr id="3" name="Subtítulo 2"/>
          <p:cNvSpPr>
            <a:spLocks noGrp="1"/>
          </p:cNvSpPr>
          <p:nvPr>
            <p:ph type="subTitle" idx="1"/>
          </p:nvPr>
        </p:nvSpPr>
        <p:spPr>
          <a:xfrm>
            <a:off x="467481" y="2398684"/>
            <a:ext cx="7191206" cy="3130514"/>
          </a:xfrm>
        </p:spPr>
        <p:txBody>
          <a:bodyPr>
            <a:normAutofit/>
          </a:bodyPr>
          <a:lstStyle/>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a:t>
            </a:r>
          </a:p>
          <a:p>
            <a:pPr algn="l"/>
            <a:r>
              <a:rPr lang="es-ES" sz="2600" dirty="0">
                <a:solidFill>
                  <a:schemeClr val="bg1">
                    <a:lumMod val="75000"/>
                  </a:schemeClr>
                </a:solidFill>
                <a:latin typeface="PMingLiU" panose="020B0604030504040204" pitchFamily="18" charset="-120"/>
                <a:ea typeface="PMingLiU" panose="020B0604030504040204" pitchFamily="18" charset="-120"/>
              </a:rPr>
              <a:t>Sistemas ópticos</a:t>
            </a:r>
          </a:p>
          <a:p>
            <a:pPr algn="l"/>
            <a:r>
              <a:rPr lang="es-ES" sz="2600" dirty="0">
                <a:solidFill>
                  <a:srgbClr val="00297A"/>
                </a:solidFill>
                <a:latin typeface="PMingLiU" panose="020B0604030504040204" pitchFamily="18" charset="-120"/>
                <a:ea typeface="PMingLiU" panose="020B0604030504040204" pitchFamily="18" charset="-120"/>
              </a:rPr>
              <a:t>Calibración de cámara</a:t>
            </a:r>
          </a:p>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 a las imágenes digitales</a:t>
            </a:r>
          </a:p>
          <a:p>
            <a:pPr algn="l"/>
            <a:r>
              <a:rPr lang="es-ES" sz="2600" dirty="0">
                <a:solidFill>
                  <a:schemeClr val="bg1">
                    <a:lumMod val="75000"/>
                  </a:schemeClr>
                </a:solidFill>
                <a:latin typeface="PMingLiU" panose="020B0604030504040204" pitchFamily="18" charset="-120"/>
                <a:ea typeface="PMingLiU" panose="020B0604030504040204" pitchFamily="18" charset="-120"/>
              </a:rPr>
              <a:t>Procesamiento digital de imágenes</a:t>
            </a:r>
          </a:p>
        </p:txBody>
      </p:sp>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l="49275"/>
          <a:stretch>
            <a:fillRect/>
          </a:stretch>
        </p:blipFill>
        <p:spPr>
          <a:xfrm>
            <a:off x="8293393" y="423116"/>
            <a:ext cx="3898800" cy="5764551"/>
          </a:xfrm>
          <a:prstGeom prst="rect">
            <a:avLst/>
          </a:prstGeom>
        </p:spPr>
      </p:pic>
      <p:cxnSp>
        <p:nvCxnSpPr>
          <p:cNvPr id="13" name="Conector recto 12"/>
          <p:cNvCxnSpPr/>
          <p:nvPr/>
        </p:nvCxnSpPr>
        <p:spPr>
          <a:xfrm>
            <a:off x="4532449" y="6211041"/>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275089"/>
            <a:ext cx="569156" cy="502448"/>
          </a:xfrm>
          <a:prstGeom prst="rect">
            <a:avLst/>
          </a:prstGeom>
        </p:spPr>
      </p:pic>
      <p:sp>
        <p:nvSpPr>
          <p:cNvPr id="10" name="Rectángulo 9">
            <a:extLst>
              <a:ext uri="{FF2B5EF4-FFF2-40B4-BE49-F238E27FC236}">
                <a16:creationId xmlns:a16="http://schemas.microsoft.com/office/drawing/2014/main" id="{2CE4024F-CDD6-476B-B650-95D517702C4B}"/>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6" name="Rectángulo 15">
            <a:extLst>
              <a:ext uri="{FF2B5EF4-FFF2-40B4-BE49-F238E27FC236}">
                <a16:creationId xmlns:a16="http://schemas.microsoft.com/office/drawing/2014/main" id="{A54CA4E4-DD6A-4E15-98FA-7BDF4356F104}"/>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43</a:t>
            </a:fld>
            <a:endParaRPr lang="es-MX"/>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5534" b="10023"/>
          <a:stretch>
            <a:fillRect/>
          </a:stretch>
        </p:blipFill>
        <p:spPr>
          <a:xfrm>
            <a:off x="0" y="-1"/>
            <a:ext cx="12192000" cy="6858001"/>
          </a:xfrm>
          <a:prstGeom prst="rect">
            <a:avLst/>
          </a:prstGeom>
        </p:spPr>
      </p:pic>
      <p:sp>
        <p:nvSpPr>
          <p:cNvPr id="6" name="Rectángulo 5"/>
          <p:cNvSpPr/>
          <p:nvPr/>
        </p:nvSpPr>
        <p:spPr>
          <a:xfrm>
            <a:off x="0" y="5196594"/>
            <a:ext cx="5734373"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7" name="Título 1"/>
          <p:cNvSpPr txBox="1"/>
          <p:nvPr/>
        </p:nvSpPr>
        <p:spPr>
          <a:xfrm>
            <a:off x="233565" y="5297804"/>
            <a:ext cx="5500808" cy="10811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800" dirty="0">
                <a:solidFill>
                  <a:schemeClr val="bg1"/>
                </a:solidFill>
                <a:latin typeface="Bodoni MT" pitchFamily="18" charset="0"/>
              </a:rPr>
              <a:t>PRÁCTICA </a:t>
            </a:r>
          </a:p>
        </p:txBody>
      </p:sp>
      <p:grpSp>
        <p:nvGrpSpPr>
          <p:cNvPr id="3" name="Grupo 2">
            <a:extLst>
              <a:ext uri="{FF2B5EF4-FFF2-40B4-BE49-F238E27FC236}">
                <a16:creationId xmlns:a16="http://schemas.microsoft.com/office/drawing/2014/main" id="{41AAA4A3-96C6-437B-B54A-460FA2CF27DA}"/>
              </a:ext>
            </a:extLst>
          </p:cNvPr>
          <p:cNvGrpSpPr/>
          <p:nvPr/>
        </p:nvGrpSpPr>
        <p:grpSpPr>
          <a:xfrm>
            <a:off x="7048500" y="0"/>
            <a:ext cx="5143500" cy="6517625"/>
            <a:chOff x="7048500" y="0"/>
            <a:chExt cx="5143500" cy="6517625"/>
          </a:xfrm>
        </p:grpSpPr>
        <p:pic>
          <p:nvPicPr>
            <p:cNvPr id="9" name="Picture 4" descr="Imagen relacionada">
              <a:extLst>
                <a:ext uri="{FF2B5EF4-FFF2-40B4-BE49-F238E27FC236}">
                  <a16:creationId xmlns:a16="http://schemas.microsoft.com/office/drawing/2014/main" id="{2736C8BE-59BE-4C45-908A-DAD850E960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a:off x="7048500" y="4904205"/>
              <a:ext cx="5143500" cy="16134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OpenCV_Logo">
              <a:extLst>
                <a:ext uri="{FF2B5EF4-FFF2-40B4-BE49-F238E27FC236}">
                  <a16:creationId xmlns:a16="http://schemas.microsoft.com/office/drawing/2014/main" id="{628535DE-97D8-4974-8973-18BCFCB63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0" y="0"/>
              <a:ext cx="40767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n relacionada">
              <a:extLst>
                <a:ext uri="{FF2B5EF4-FFF2-40B4-BE49-F238E27FC236}">
                  <a16:creationId xmlns:a16="http://schemas.microsoft.com/office/drawing/2014/main" id="{6B0D690F-3B65-41FC-A9BC-92D3F8FD68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a:off x="7048500" y="3428999"/>
              <a:ext cx="5143500" cy="16134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n relacionada">
              <a:extLst>
                <a:ext uri="{FF2B5EF4-FFF2-40B4-BE49-F238E27FC236}">
                  <a16:creationId xmlns:a16="http://schemas.microsoft.com/office/drawing/2014/main" id="{F938BC6F-E1A3-4487-BEA0-01CC31F8E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rot="5400000" flipH="1">
              <a:off x="8893045" y="1844545"/>
              <a:ext cx="5143500" cy="145441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ángulo 7"/>
          <p:cNvSpPr/>
          <p:nvPr/>
        </p:nvSpPr>
        <p:spPr>
          <a:xfrm>
            <a:off x="7293243" y="4904206"/>
            <a:ext cx="4564139" cy="1077218"/>
          </a:xfrm>
          <a:prstGeom prst="rect">
            <a:avLst/>
          </a:prstGeom>
        </p:spPr>
        <p:txBody>
          <a:bodyPr wrap="square">
            <a:spAutoFit/>
          </a:bodyPr>
          <a:lstStyle/>
          <a:p>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Abre la práctica </a:t>
            </a:r>
            <a:r>
              <a:rPr lang="es-MX" sz="3200" dirty="0" err="1">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camera_calibration.ipynb</a:t>
            </a:r>
            <a:endPar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1413258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0" y="423116"/>
            <a:ext cx="8293394"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2" name="Título 1"/>
          <p:cNvSpPr>
            <a:spLocks noGrp="1"/>
          </p:cNvSpPr>
          <p:nvPr>
            <p:ph type="ctrTitle"/>
          </p:nvPr>
        </p:nvSpPr>
        <p:spPr>
          <a:xfrm>
            <a:off x="233565" y="524326"/>
            <a:ext cx="7213450" cy="1081180"/>
          </a:xfrm>
        </p:spPr>
        <p:txBody>
          <a:bodyPr>
            <a:noAutofit/>
          </a:bodyPr>
          <a:lstStyle/>
          <a:p>
            <a:pPr algn="l"/>
            <a:r>
              <a:rPr lang="es-MX" sz="6800" dirty="0">
                <a:solidFill>
                  <a:schemeClr val="bg1"/>
                </a:solidFill>
                <a:latin typeface="Bodoni MT" pitchFamily="18" charset="0"/>
              </a:rPr>
              <a:t>CONTENIDO</a:t>
            </a:r>
          </a:p>
        </p:txBody>
      </p:sp>
      <p:pic>
        <p:nvPicPr>
          <p:cNvPr id="7" name="Imagen 6"/>
          <p:cNvPicPr>
            <a:picLocks noChangeAspect="1"/>
          </p:cNvPicPr>
          <p:nvPr/>
        </p:nvPicPr>
        <p:blipFill rotWithShape="1">
          <a:blip r:embed="rId3" cstate="print">
            <a:extLst>
              <a:ext uri="{28A0092B-C50C-407E-A947-70E740481C1C}">
                <a14:useLocalDpi xmlns:a14="http://schemas.microsoft.com/office/drawing/2010/main" val="0"/>
              </a:ext>
            </a:extLst>
          </a:blip>
          <a:srcRect l="49275"/>
          <a:stretch>
            <a:fillRect/>
          </a:stretch>
        </p:blipFill>
        <p:spPr>
          <a:xfrm>
            <a:off x="8293393" y="423116"/>
            <a:ext cx="3898800" cy="5764551"/>
          </a:xfrm>
          <a:prstGeom prst="rect">
            <a:avLst/>
          </a:prstGeom>
        </p:spPr>
      </p:pic>
      <p:cxnSp>
        <p:nvCxnSpPr>
          <p:cNvPr id="13" name="Conector recto 12"/>
          <p:cNvCxnSpPr/>
          <p:nvPr/>
        </p:nvCxnSpPr>
        <p:spPr>
          <a:xfrm>
            <a:off x="4532449" y="6211041"/>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275089"/>
            <a:ext cx="569156" cy="502448"/>
          </a:xfrm>
          <a:prstGeom prst="rect">
            <a:avLst/>
          </a:prstGeom>
        </p:spPr>
      </p:pic>
      <p:sp>
        <p:nvSpPr>
          <p:cNvPr id="25" name="Subtítulo 2"/>
          <p:cNvSpPr>
            <a:spLocks noGrp="1"/>
          </p:cNvSpPr>
          <p:nvPr>
            <p:ph type="subTitle" idx="1"/>
          </p:nvPr>
        </p:nvSpPr>
        <p:spPr>
          <a:xfrm>
            <a:off x="467481" y="2398684"/>
            <a:ext cx="7191206" cy="3130514"/>
          </a:xfrm>
        </p:spPr>
        <p:txBody>
          <a:bodyPr>
            <a:normAutofit/>
          </a:bodyPr>
          <a:lstStyle/>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a:t>
            </a:r>
          </a:p>
          <a:p>
            <a:pPr algn="l"/>
            <a:r>
              <a:rPr lang="es-ES" sz="2600" dirty="0">
                <a:solidFill>
                  <a:schemeClr val="bg1">
                    <a:lumMod val="75000"/>
                  </a:schemeClr>
                </a:solidFill>
                <a:latin typeface="PMingLiU" panose="020B0604030504040204" pitchFamily="18" charset="-120"/>
                <a:ea typeface="PMingLiU" panose="020B0604030504040204" pitchFamily="18" charset="-120"/>
              </a:rPr>
              <a:t>Sistemas ópticos</a:t>
            </a:r>
          </a:p>
          <a:p>
            <a:pPr algn="l"/>
            <a:r>
              <a:rPr lang="es-ES" sz="2600" dirty="0">
                <a:solidFill>
                  <a:schemeClr val="bg1">
                    <a:lumMod val="75000"/>
                  </a:schemeClr>
                </a:solidFill>
                <a:latin typeface="PMingLiU" panose="020B0604030504040204" pitchFamily="18" charset="-120"/>
                <a:ea typeface="PMingLiU" panose="020B0604030504040204" pitchFamily="18" charset="-120"/>
              </a:rPr>
              <a:t>Calibración de cámara</a:t>
            </a:r>
          </a:p>
          <a:p>
            <a:pPr algn="l"/>
            <a:r>
              <a:rPr lang="es-ES" sz="2600" dirty="0">
                <a:solidFill>
                  <a:srgbClr val="002060"/>
                </a:solidFill>
                <a:latin typeface="PMingLiU" panose="020B0604030504040204" pitchFamily="18" charset="-120"/>
                <a:ea typeface="PMingLiU" panose="020B0604030504040204" pitchFamily="18" charset="-120"/>
              </a:rPr>
              <a:t>Introducción a las imágenes digitales</a:t>
            </a:r>
          </a:p>
          <a:p>
            <a:pPr algn="l"/>
            <a:r>
              <a:rPr lang="es-ES" sz="2600" dirty="0">
                <a:solidFill>
                  <a:schemeClr val="bg1">
                    <a:lumMod val="75000"/>
                  </a:schemeClr>
                </a:solidFill>
                <a:latin typeface="PMingLiU" panose="020B0604030504040204" pitchFamily="18" charset="-120"/>
                <a:ea typeface="PMingLiU" panose="020B0604030504040204" pitchFamily="18" charset="-120"/>
              </a:rPr>
              <a:t>Procesamiento digital de imágenes</a:t>
            </a:r>
          </a:p>
        </p:txBody>
      </p:sp>
      <p:sp>
        <p:nvSpPr>
          <p:cNvPr id="10" name="Rectángulo 9">
            <a:extLst>
              <a:ext uri="{FF2B5EF4-FFF2-40B4-BE49-F238E27FC236}">
                <a16:creationId xmlns:a16="http://schemas.microsoft.com/office/drawing/2014/main" id="{1CDCF322-7584-4A7B-8B49-D83FFC1ABEE1}"/>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1" name="Rectángulo 10">
            <a:extLst>
              <a:ext uri="{FF2B5EF4-FFF2-40B4-BE49-F238E27FC236}">
                <a16:creationId xmlns:a16="http://schemas.microsoft.com/office/drawing/2014/main" id="{133B497C-9723-451A-A9FF-945C73403A62}"/>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45</a:t>
            </a:fld>
            <a:endParaRPr lang="es-MX"/>
          </a:p>
        </p:txBody>
      </p:sp>
      <p:sp>
        <p:nvSpPr>
          <p:cNvPr id="4" name="Rectángulo 3"/>
          <p:cNvSpPr/>
          <p:nvPr/>
        </p:nvSpPr>
        <p:spPr>
          <a:xfrm>
            <a:off x="175209" y="320893"/>
            <a:ext cx="2464136" cy="892552"/>
          </a:xfrm>
          <a:prstGeom prst="rect">
            <a:avLst/>
          </a:prstGeom>
        </p:spPr>
        <p:txBody>
          <a:bodyPr wrap="square">
            <a:spAutoFit/>
          </a:bodyPr>
          <a:lstStyle/>
          <a:p>
            <a:r>
              <a:rPr lang="es-MX" sz="5200" dirty="0">
                <a:solidFill>
                  <a:srgbClr val="00297A"/>
                </a:solidFill>
                <a:latin typeface="Bodoni MT" pitchFamily="18" charset="0"/>
              </a:rPr>
              <a:t>COLOR</a:t>
            </a:r>
            <a:endParaRPr lang="es-MX" sz="5200" dirty="0"/>
          </a:p>
        </p:txBody>
      </p:sp>
      <p:cxnSp>
        <p:nvCxnSpPr>
          <p:cNvPr id="6" name="Conector recto 5"/>
          <p:cNvCxnSpPr/>
          <p:nvPr/>
        </p:nvCxnSpPr>
        <p:spPr>
          <a:xfrm>
            <a:off x="4640452" y="6242037"/>
            <a:ext cx="75600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pic>
        <p:nvPicPr>
          <p:cNvPr id="10" name="Imagen 9"/>
          <p:cNvPicPr>
            <a:picLocks noChangeAspect="1"/>
          </p:cNvPicPr>
          <p:nvPr/>
        </p:nvPicPr>
        <p:blipFill rotWithShape="1">
          <a:blip r:embed="rId3">
            <a:extLst>
              <a:ext uri="{28A0092B-C50C-407E-A947-70E740481C1C}">
                <a14:useLocalDpi xmlns:a14="http://schemas.microsoft.com/office/drawing/2010/main" val="0"/>
              </a:ext>
            </a:extLst>
          </a:blip>
          <a:srcRect l="3540" t="3876" r="3423" b="3582"/>
          <a:stretch>
            <a:fillRect/>
          </a:stretch>
        </p:blipFill>
        <p:spPr>
          <a:xfrm>
            <a:off x="5506717" y="524515"/>
            <a:ext cx="5355771" cy="5327264"/>
          </a:xfrm>
          <a:prstGeom prst="ellipse">
            <a:avLst/>
          </a:prstGeom>
        </p:spPr>
      </p:pic>
      <p:grpSp>
        <p:nvGrpSpPr>
          <p:cNvPr id="14" name="Grupo 13"/>
          <p:cNvGrpSpPr/>
          <p:nvPr/>
        </p:nvGrpSpPr>
        <p:grpSpPr>
          <a:xfrm>
            <a:off x="10478814" y="120043"/>
            <a:ext cx="1603060" cy="1548321"/>
            <a:chOff x="375584" y="1680955"/>
            <a:chExt cx="3733278" cy="4040507"/>
          </a:xfrm>
        </p:grpSpPr>
        <p:pic>
          <p:nvPicPr>
            <p:cNvPr id="12" name="Imagen 11"/>
            <p:cNvPicPr>
              <a:picLocks noChangeAspect="1"/>
            </p:cNvPicPr>
            <p:nvPr/>
          </p:nvPicPr>
          <p:blipFill rotWithShape="1">
            <a:blip r:embed="rId4">
              <a:extLst>
                <a:ext uri="{28A0092B-C50C-407E-A947-70E740481C1C}">
                  <a14:useLocalDpi xmlns:a14="http://schemas.microsoft.com/office/drawing/2010/main" val="0"/>
                </a:ext>
              </a:extLst>
            </a:blip>
            <a:srcRect l="3189" t="21733" r="62006" b="40086"/>
            <a:stretch>
              <a:fillRect/>
            </a:stretch>
          </p:blipFill>
          <p:spPr>
            <a:xfrm>
              <a:off x="375584" y="1680955"/>
              <a:ext cx="3424520" cy="3756588"/>
            </a:xfrm>
            <a:prstGeom prst="rect">
              <a:avLst/>
            </a:prstGeom>
          </p:spPr>
        </p:pic>
        <p:sp>
          <p:nvSpPr>
            <p:cNvPr id="13" name="Rectángulo 12"/>
            <p:cNvSpPr/>
            <p:nvPr/>
          </p:nvSpPr>
          <p:spPr>
            <a:xfrm>
              <a:off x="3277590" y="3562597"/>
              <a:ext cx="831272" cy="2158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44" name="Grupo 43"/>
          <p:cNvGrpSpPr/>
          <p:nvPr/>
        </p:nvGrpSpPr>
        <p:grpSpPr>
          <a:xfrm>
            <a:off x="325999" y="1668364"/>
            <a:ext cx="4550738" cy="3531977"/>
            <a:chOff x="325999" y="1668364"/>
            <a:chExt cx="4550738" cy="3531977"/>
          </a:xfrm>
        </p:grpSpPr>
        <p:grpSp>
          <p:nvGrpSpPr>
            <p:cNvPr id="30" name="Grupo 29"/>
            <p:cNvGrpSpPr/>
            <p:nvPr/>
          </p:nvGrpSpPr>
          <p:grpSpPr>
            <a:xfrm>
              <a:off x="401952" y="1668364"/>
              <a:ext cx="4474785" cy="3522806"/>
              <a:chOff x="-919784" y="1859281"/>
              <a:chExt cx="4474785" cy="3522806"/>
            </a:xfrm>
          </p:grpSpPr>
          <p:pic>
            <p:nvPicPr>
              <p:cNvPr id="20" name="Imagen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066" y="1996480"/>
                <a:ext cx="2810956" cy="1843200"/>
              </a:xfrm>
              <a:prstGeom prst="rect">
                <a:avLst/>
              </a:prstGeom>
            </p:spPr>
          </p:pic>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11" y="2117135"/>
                <a:ext cx="2779200" cy="1851321"/>
              </a:xfrm>
              <a:prstGeom prst="rect">
                <a:avLst/>
              </a:prstGeom>
            </p:spPr>
          </p:pic>
          <p:pic>
            <p:nvPicPr>
              <p:cNvPr id="18" name="Imagen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89" y="2736895"/>
                <a:ext cx="2779200" cy="1851321"/>
              </a:xfrm>
              <a:prstGeom prst="rect">
                <a:avLst/>
              </a:prstGeom>
            </p:spPr>
          </p:pic>
          <p:pic>
            <p:nvPicPr>
              <p:cNvPr id="17" name="Imagen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147" y="3337787"/>
                <a:ext cx="2808000" cy="1870505"/>
              </a:xfrm>
              <a:prstGeom prst="rect">
                <a:avLst/>
              </a:prstGeom>
            </p:spPr>
          </p:pic>
          <p:sp>
            <p:nvSpPr>
              <p:cNvPr id="16" name="Rectángulo 15"/>
              <p:cNvSpPr/>
              <p:nvPr/>
            </p:nvSpPr>
            <p:spPr>
              <a:xfrm>
                <a:off x="480009" y="3321269"/>
                <a:ext cx="2778198" cy="1923393"/>
              </a:xfrm>
              <a:prstGeom prst="rect">
                <a:avLst/>
              </a:prstGeom>
              <a:solidFill>
                <a:srgbClr val="B92323">
                  <a:alpha val="8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Rectángulo 22"/>
              <p:cNvSpPr/>
              <p:nvPr/>
            </p:nvSpPr>
            <p:spPr>
              <a:xfrm flipH="1">
                <a:off x="-674822" y="1859281"/>
                <a:ext cx="296837" cy="2242208"/>
              </a:xfrm>
              <a:prstGeom prst="rect">
                <a:avLst/>
              </a:prstGeom>
              <a:solidFill>
                <a:srgbClr val="415692">
                  <a:alpha val="80000"/>
                </a:srgbClr>
              </a:solidFill>
              <a:ln>
                <a:solidFill>
                  <a:srgbClr val="415692"/>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5" name="Paralelogramo 24"/>
              <p:cNvSpPr/>
              <p:nvPr/>
            </p:nvSpPr>
            <p:spPr>
              <a:xfrm rot="1792049" flipV="1">
                <a:off x="-451124" y="2593101"/>
                <a:ext cx="3564968" cy="162000"/>
              </a:xfrm>
              <a:prstGeom prst="parallelogram">
                <a:avLst>
                  <a:gd name="adj" fmla="val 82725"/>
                </a:avLst>
              </a:prstGeom>
              <a:solidFill>
                <a:srgbClr val="44C67F">
                  <a:alpha val="80000"/>
                </a:srgbClr>
              </a:solidFill>
              <a:ln>
                <a:solidFill>
                  <a:srgbClr val="44C67F"/>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Paralelogramo 25"/>
              <p:cNvSpPr/>
              <p:nvPr/>
            </p:nvSpPr>
            <p:spPr>
              <a:xfrm rot="1792049" flipV="1">
                <a:off x="-9967" y="3178637"/>
                <a:ext cx="3564968" cy="162000"/>
              </a:xfrm>
              <a:prstGeom prst="parallelogram">
                <a:avLst>
                  <a:gd name="adj" fmla="val 82725"/>
                </a:avLst>
              </a:prstGeom>
              <a:solidFill>
                <a:srgbClr val="C00000">
                  <a:alpha val="80000"/>
                </a:srgbClr>
              </a:solidFill>
              <a:ln>
                <a:solidFill>
                  <a:srgbClr val="C00000"/>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Rectángulo 26"/>
              <p:cNvSpPr/>
              <p:nvPr/>
            </p:nvSpPr>
            <p:spPr>
              <a:xfrm flipH="1">
                <a:off x="-211331" y="2472318"/>
                <a:ext cx="296837" cy="2242208"/>
              </a:xfrm>
              <a:prstGeom prst="rect">
                <a:avLst/>
              </a:prstGeom>
              <a:solidFill>
                <a:srgbClr val="44C67F">
                  <a:alpha val="80000"/>
                </a:srgbClr>
              </a:solidFill>
              <a:ln>
                <a:solidFill>
                  <a:srgbClr val="44C67F"/>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8" name="Rectángulo 27"/>
              <p:cNvSpPr/>
              <p:nvPr/>
            </p:nvSpPr>
            <p:spPr>
              <a:xfrm flipH="1">
                <a:off x="220112" y="3048001"/>
                <a:ext cx="296837" cy="2334086"/>
              </a:xfrm>
              <a:prstGeom prst="rect">
                <a:avLst/>
              </a:prstGeom>
              <a:solidFill>
                <a:srgbClr val="C00000">
                  <a:alpha val="80000"/>
                </a:srgbClr>
              </a:solidFill>
              <a:ln>
                <a:solidFill>
                  <a:srgbClr val="C00000"/>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Paralelogramo 8"/>
              <p:cNvSpPr/>
              <p:nvPr/>
            </p:nvSpPr>
            <p:spPr>
              <a:xfrm rot="1792049" flipV="1">
                <a:off x="-919784" y="1973191"/>
                <a:ext cx="3564968" cy="162000"/>
              </a:xfrm>
              <a:prstGeom prst="parallelogram">
                <a:avLst>
                  <a:gd name="adj" fmla="val 82725"/>
                </a:avLst>
              </a:prstGeom>
              <a:solidFill>
                <a:srgbClr val="415692">
                  <a:alpha val="80000"/>
                </a:srgbClr>
              </a:solidFill>
              <a:ln>
                <a:solidFill>
                  <a:srgbClr val="415692"/>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cxnSp>
          <p:nvCxnSpPr>
            <p:cNvPr id="32" name="Conector recto de flecha 31"/>
            <p:cNvCxnSpPr/>
            <p:nvPr/>
          </p:nvCxnSpPr>
          <p:spPr>
            <a:xfrm>
              <a:off x="325999" y="3754684"/>
              <a:ext cx="1379170" cy="14456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CuadroTexto 42">
                  <a:extLst/>
                </p:cNvPr>
                <p:cNvSpPr txBox="1"/>
                <p:nvPr/>
              </p:nvSpPr>
              <p:spPr>
                <a:xfrm>
                  <a:off x="649909" y="4351444"/>
                  <a:ext cx="2837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1" i="1" smtClean="0">
                            <a:latin typeface="Cambria Math" panose="02040503050406030204" pitchFamily="18" charset="0"/>
                            <a:ea typeface="Cambria Math" panose="02040503050406030204" pitchFamily="18" charset="0"/>
                          </a:rPr>
                          <m:t>𝝀</m:t>
                        </m:r>
                      </m:oMath>
                    </m:oMathPara>
                  </a14:m>
                  <a:endParaRPr lang="es-MX" b="1" dirty="0"/>
                </a:p>
              </p:txBody>
            </p:sp>
          </mc:Choice>
          <mc:Fallback xmlns="">
            <p:sp>
              <p:nvSpPr>
                <p:cNvPr id="43" name="CuadroTexto 42"/>
                <p:cNvSpPr txBox="1">
                  <a:spLocks noRot="1" noChangeAspect="1" noMove="1" noResize="1" noEditPoints="1" noAdjustHandles="1" noChangeArrowheads="1" noChangeShapeType="1" noTextEdit="1"/>
                </p:cNvSpPr>
                <p:nvPr/>
              </p:nvSpPr>
              <p:spPr>
                <a:xfrm>
                  <a:off x="649909" y="4351444"/>
                  <a:ext cx="283732" cy="430887"/>
                </a:xfrm>
                <a:prstGeom prst="rect">
                  <a:avLst/>
                </a:prstGeom>
                <a:blipFill rotWithShape="1">
                  <a:blip r:embed="rId6"/>
                  <a:stretch>
                    <a:fillRect/>
                  </a:stretch>
                </a:blipFill>
              </p:spPr>
              <p:txBody>
                <a:bodyPr/>
                <a:lstStyle/>
                <a:p>
                  <a:r>
                    <a:rPr lang="es-MX">
                      <a:noFill/>
                    </a:rPr>
                    <a:t> </a:t>
                  </a:r>
                </a:p>
              </p:txBody>
            </p:sp>
          </mc:Fallback>
        </mc:AlternateContent>
      </p:grpSp>
      <mc:AlternateContent xmlns:mc="http://schemas.openxmlformats.org/markup-compatibility/2006" xmlns:a14="http://schemas.microsoft.com/office/drawing/2010/main">
        <mc:Choice Requires="a14">
          <p:sp>
            <p:nvSpPr>
              <p:cNvPr id="45" name="CuadroTexto 44">
                <a:extLst/>
              </p:cNvPr>
              <p:cNvSpPr txBox="1"/>
              <p:nvPr/>
            </p:nvSpPr>
            <p:spPr>
              <a:xfrm>
                <a:off x="1610776" y="1361342"/>
                <a:ext cx="8319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800" b="1" i="1" smtClean="0">
                          <a:latin typeface="Cambria Math" panose="02040503050406030204" pitchFamily="18" charset="0"/>
                          <a:ea typeface="Cambria Math" panose="02040503050406030204" pitchFamily="18" charset="0"/>
                        </a:rPr>
                        <m:t>𝑹𝑮𝑩</m:t>
                      </m:r>
                    </m:oMath>
                  </m:oMathPara>
                </a14:m>
                <a:endParaRPr lang="es-MX" b="1" dirty="0"/>
              </a:p>
            </p:txBody>
          </p:sp>
        </mc:Choice>
        <mc:Fallback xmlns="">
          <p:sp>
            <p:nvSpPr>
              <p:cNvPr id="45" name="CuadroTexto 44"/>
              <p:cNvSpPr txBox="1">
                <a:spLocks noRot="1" noChangeAspect="1" noMove="1" noResize="1" noEditPoints="1" noAdjustHandles="1" noChangeArrowheads="1" noChangeShapeType="1" noTextEdit="1"/>
              </p:cNvSpPr>
              <p:nvPr/>
            </p:nvSpPr>
            <p:spPr>
              <a:xfrm>
                <a:off x="1610776" y="1361342"/>
                <a:ext cx="831959" cy="430887"/>
              </a:xfrm>
              <a:prstGeom prst="rect">
                <a:avLst/>
              </a:prstGeom>
              <a:blipFill rotWithShape="1">
                <a:blip r:embed="rId7"/>
                <a:stretch>
                  <a:fillRect/>
                </a:stretch>
              </a:blipFill>
            </p:spPr>
            <p:txBody>
              <a:bodyPr/>
              <a:lstStyle/>
              <a:p>
                <a:r>
                  <a:rPr lang="es-MX">
                    <a:noFill/>
                  </a:rPr>
                  <a:t> </a:t>
                </a:r>
              </a:p>
            </p:txBody>
          </p:sp>
        </mc:Fallback>
      </mc:AlternateContent>
      <p:sp>
        <p:nvSpPr>
          <p:cNvPr id="33" name="Rectángulo 32">
            <a:extLst>
              <a:ext uri="{FF2B5EF4-FFF2-40B4-BE49-F238E27FC236}">
                <a16:creationId xmlns:a16="http://schemas.microsoft.com/office/drawing/2014/main" id="{89A245DD-EE15-44DF-8450-A06468942A78}"/>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34" name="Rectángulo 33">
            <a:extLst>
              <a:ext uri="{FF2B5EF4-FFF2-40B4-BE49-F238E27FC236}">
                <a16:creationId xmlns:a16="http://schemas.microsoft.com/office/drawing/2014/main" id="{6D4D7F42-C768-49AD-B93F-D68719A0BD68}"/>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46</a:t>
            </a:fld>
            <a:endParaRPr lang="es-MX"/>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5534" b="10023"/>
          <a:stretch>
            <a:fillRect/>
          </a:stretch>
        </p:blipFill>
        <p:spPr>
          <a:xfrm>
            <a:off x="0" y="-1"/>
            <a:ext cx="12192000" cy="6858001"/>
          </a:xfrm>
          <a:prstGeom prst="rect">
            <a:avLst/>
          </a:prstGeom>
        </p:spPr>
      </p:pic>
      <p:sp>
        <p:nvSpPr>
          <p:cNvPr id="6" name="Rectángulo 5"/>
          <p:cNvSpPr/>
          <p:nvPr/>
        </p:nvSpPr>
        <p:spPr>
          <a:xfrm>
            <a:off x="0" y="5196594"/>
            <a:ext cx="5734373"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7" name="Título 1"/>
          <p:cNvSpPr txBox="1"/>
          <p:nvPr/>
        </p:nvSpPr>
        <p:spPr>
          <a:xfrm>
            <a:off x="233565" y="5297804"/>
            <a:ext cx="5500808" cy="10811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800" dirty="0">
                <a:solidFill>
                  <a:schemeClr val="bg1"/>
                </a:solidFill>
                <a:latin typeface="Bodoni MT" pitchFamily="18" charset="0"/>
              </a:rPr>
              <a:t>PRÁCTICA </a:t>
            </a:r>
          </a:p>
        </p:txBody>
      </p:sp>
      <p:pic>
        <p:nvPicPr>
          <p:cNvPr id="1028" name="Picture 4" descr="Imagen relacionada">
            <a:extLst>
              <a:ext uri="{FF2B5EF4-FFF2-40B4-BE49-F238E27FC236}">
                <a16:creationId xmlns:a16="http://schemas.microsoft.com/office/drawing/2014/main" id="{91F900D0-5ED4-41CC-A4DF-CC2C0E084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85"/>
          <a:stretch/>
        </p:blipFill>
        <p:spPr bwMode="auto">
          <a:xfrm>
            <a:off x="7048500" y="-1"/>
            <a:ext cx="5143500" cy="651762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7293244" y="4904206"/>
            <a:ext cx="4060556" cy="1077218"/>
          </a:xfrm>
          <a:prstGeom prst="rect">
            <a:avLst/>
          </a:prstGeom>
        </p:spPr>
        <p:txBody>
          <a:bodyPr wrap="square">
            <a:spAutoFit/>
          </a:bodyPr>
          <a:lstStyle/>
          <a:p>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Ejecuta la práctica </a:t>
            </a:r>
            <a:r>
              <a:rPr lang="es-MX" sz="3200" dirty="0" err="1">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ImageRGB.m</a:t>
            </a:r>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 </a:t>
            </a:r>
          </a:p>
        </p:txBody>
      </p:sp>
      <p:sp>
        <p:nvSpPr>
          <p:cNvPr id="3" name="Rectángulo 2">
            <a:extLst>
              <a:ext uri="{FF2B5EF4-FFF2-40B4-BE49-F238E27FC236}">
                <a16:creationId xmlns:a16="http://schemas.microsoft.com/office/drawing/2014/main" id="{1766A13F-A8BD-4CCB-80B4-80E3B9A3C28E}"/>
              </a:ext>
            </a:extLst>
          </p:cNvPr>
          <p:cNvSpPr/>
          <p:nvPr/>
        </p:nvSpPr>
        <p:spPr>
          <a:xfrm>
            <a:off x="10126998" y="59634"/>
            <a:ext cx="1981633" cy="461665"/>
          </a:xfrm>
          <a:prstGeom prst="rect">
            <a:avLst/>
          </a:prstGeom>
        </p:spPr>
        <p:txBody>
          <a:bodyPr wrap="none">
            <a:spAutoFit/>
          </a:bodyPr>
          <a:lstStyle/>
          <a:p>
            <a:r>
              <a:rPr lang="es-MX" sz="2400" b="1" dirty="0" err="1">
                <a:latin typeface="PMingLiU" panose="02020500000000000000" pitchFamily="18" charset="-120"/>
                <a:ea typeface="PMingLiU" panose="02020500000000000000" pitchFamily="18" charset="-120"/>
              </a:rPr>
              <a:t>pkg</a:t>
            </a:r>
            <a:r>
              <a:rPr lang="es-MX" sz="2400" b="1" dirty="0">
                <a:latin typeface="PMingLiU" panose="02020500000000000000" pitchFamily="18" charset="-120"/>
                <a:ea typeface="PMingLiU" panose="02020500000000000000" pitchFamily="18" charset="-120"/>
              </a:rPr>
              <a:t> load </a:t>
            </a:r>
            <a:r>
              <a:rPr lang="es-MX" sz="2400" b="1" dirty="0" err="1">
                <a:latin typeface="PMingLiU" panose="02020500000000000000" pitchFamily="18" charset="-120"/>
                <a:ea typeface="PMingLiU" panose="02020500000000000000" pitchFamily="18" charset="-120"/>
              </a:rPr>
              <a:t>image</a:t>
            </a:r>
            <a:endParaRPr lang="es-MX" sz="2400" b="1"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32386767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p:cNvSpPr>
            <a:spLocks noGrp="1"/>
          </p:cNvSpPr>
          <p:nvPr>
            <p:ph type="sldNum" sz="quarter" idx="12"/>
          </p:nvPr>
        </p:nvSpPr>
        <p:spPr/>
        <p:txBody>
          <a:bodyPr/>
          <a:lstStyle/>
          <a:p>
            <a:fld id="{CCC00461-BEDD-4C0D-B8C6-545CEFC7D738}" type="slidenum">
              <a:rPr lang="es-MX" smtClean="0"/>
              <a:t>47</a:t>
            </a:fld>
            <a:endParaRPr lang="es-MX"/>
          </a:p>
        </p:txBody>
      </p:sp>
      <p:cxnSp>
        <p:nvCxnSpPr>
          <p:cNvPr id="33" name="Conector recto 32"/>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39" name="Rectángulo 38"/>
          <p:cNvSpPr/>
          <p:nvPr/>
        </p:nvSpPr>
        <p:spPr>
          <a:xfrm>
            <a:off x="175208" y="320893"/>
            <a:ext cx="3898027" cy="892552"/>
          </a:xfrm>
          <a:prstGeom prst="rect">
            <a:avLst/>
          </a:prstGeom>
        </p:spPr>
        <p:txBody>
          <a:bodyPr wrap="square">
            <a:spAutoFit/>
          </a:bodyPr>
          <a:lstStyle/>
          <a:p>
            <a:r>
              <a:rPr lang="es-MX" sz="5200" dirty="0">
                <a:solidFill>
                  <a:srgbClr val="00297A"/>
                </a:solidFill>
                <a:latin typeface="Bodoni MT" pitchFamily="18" charset="0"/>
              </a:rPr>
              <a:t>TAMAÑO</a:t>
            </a:r>
            <a:endParaRPr lang="es-MX" sz="5200" dirty="0"/>
          </a:p>
        </p:txBody>
      </p:sp>
      <p:grpSp>
        <p:nvGrpSpPr>
          <p:cNvPr id="40" name="Grupo 39"/>
          <p:cNvGrpSpPr/>
          <p:nvPr/>
        </p:nvGrpSpPr>
        <p:grpSpPr>
          <a:xfrm>
            <a:off x="3774744" y="779044"/>
            <a:ext cx="5713640" cy="5436397"/>
            <a:chOff x="2325955" y="1285078"/>
            <a:chExt cx="5713640" cy="5436397"/>
          </a:xfrm>
        </p:grpSpPr>
        <p:pic>
          <p:nvPicPr>
            <p:cNvPr id="41" name="Imagen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2803" y="1285078"/>
              <a:ext cx="2670209" cy="2372521"/>
            </a:xfrm>
            <a:prstGeom prst="rect">
              <a:avLst/>
            </a:prstGeom>
            <a:solidFill>
              <a:srgbClr val="000000">
                <a:shade val="95000"/>
              </a:srgbClr>
            </a:solidFill>
            <a:ln w="190500" cap="sq">
              <a:solidFill>
                <a:srgbClr val="002060"/>
              </a:solidFill>
              <a:miter lim="800000"/>
              <a:headEnd/>
              <a:tailEnd/>
            </a:ln>
            <a:effectLst>
              <a:outerShdw blurRad="254000" dist="190500" dir="2700000" sy="90000" algn="bl" rotWithShape="0">
                <a:srgbClr val="000000">
                  <a:alpha val="40000"/>
                </a:srgbClr>
              </a:outerShdw>
            </a:effectLst>
          </p:spPr>
        </p:pic>
        <p:pic>
          <p:nvPicPr>
            <p:cNvPr id="42" name="Imagen 4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25955" y="2921538"/>
              <a:ext cx="5713640" cy="3799937"/>
            </a:xfrm>
            <a:prstGeom prst="rect">
              <a:avLst/>
            </a:prstGeom>
          </p:spPr>
        </p:pic>
      </p:grpSp>
      <p:sp>
        <p:nvSpPr>
          <p:cNvPr id="13" name="Rectángulo 12">
            <a:extLst>
              <a:ext uri="{FF2B5EF4-FFF2-40B4-BE49-F238E27FC236}">
                <a16:creationId xmlns:a16="http://schemas.microsoft.com/office/drawing/2014/main" id="{B0A23D17-EF75-4AEA-A1BC-01D780D84FB7}"/>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4" name="Rectángulo 13">
            <a:extLst>
              <a:ext uri="{FF2B5EF4-FFF2-40B4-BE49-F238E27FC236}">
                <a16:creationId xmlns:a16="http://schemas.microsoft.com/office/drawing/2014/main" id="{129B7059-5CC8-47B1-8BE0-E4454AAB9473}"/>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48</a:t>
            </a:fld>
            <a:endParaRPr lang="es-MX"/>
          </a:p>
        </p:txBody>
      </p:sp>
      <p:pic>
        <p:nvPicPr>
          <p:cNvPr id="8" name="Picture 2" descr="Resultado de imagen de voxels image"/>
          <p:cNvPicPr>
            <a:picLocks noChangeAspect="1" noChangeArrowheads="1"/>
          </p:cNvPicPr>
          <p:nvPr/>
        </p:nvPicPr>
        <p:blipFill rotWithShape="1">
          <a:blip r:embed="rId2" cstate="print">
            <a:clrChange>
              <a:clrFrom>
                <a:srgbClr val="E3E3E3"/>
              </a:clrFrom>
              <a:clrTo>
                <a:srgbClr val="E3E3E3">
                  <a:alpha val="0"/>
                </a:srgbClr>
              </a:clrTo>
            </a:clrChange>
            <a:extLst>
              <a:ext uri="{28A0092B-C50C-407E-A947-70E740481C1C}">
                <a14:useLocalDpi xmlns:a14="http://schemas.microsoft.com/office/drawing/2010/main" val="0"/>
              </a:ext>
            </a:extLst>
          </a:blip>
          <a:srcRect t="24348" r="58371" b="6729"/>
          <a:stretch>
            <a:fillRect/>
          </a:stretch>
        </p:blipFill>
        <p:spPr bwMode="auto">
          <a:xfrm>
            <a:off x="1923632" y="1882031"/>
            <a:ext cx="3433430" cy="329565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upo 23"/>
          <p:cNvGrpSpPr/>
          <p:nvPr/>
        </p:nvGrpSpPr>
        <p:grpSpPr>
          <a:xfrm>
            <a:off x="6830784" y="1966524"/>
            <a:ext cx="3090447" cy="3090447"/>
            <a:chOff x="5096986" y="1909065"/>
            <a:chExt cx="3090447" cy="3090447"/>
          </a:xfrm>
        </p:grpSpPr>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86" y="1909065"/>
              <a:ext cx="3090447" cy="3090447"/>
            </a:xfrm>
            <a:prstGeom prst="rect">
              <a:avLst/>
            </a:prstGeom>
          </p:spPr>
        </p:pic>
        <p:pic>
          <p:nvPicPr>
            <p:cNvPr id="18" name="Imagen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2709" y="2984788"/>
              <a:ext cx="939000" cy="939000"/>
            </a:xfrm>
            <a:prstGeom prst="rect">
              <a:avLst/>
            </a:prstGeom>
          </p:spPr>
        </p:pic>
      </p:grpSp>
      <p:pic>
        <p:nvPicPr>
          <p:cNvPr id="22" name="Imagen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23" name="Rectángulo 22"/>
          <p:cNvSpPr/>
          <p:nvPr/>
        </p:nvSpPr>
        <p:spPr>
          <a:xfrm>
            <a:off x="175208" y="320893"/>
            <a:ext cx="3898027" cy="892552"/>
          </a:xfrm>
          <a:prstGeom prst="rect">
            <a:avLst/>
          </a:prstGeom>
        </p:spPr>
        <p:txBody>
          <a:bodyPr wrap="square">
            <a:spAutoFit/>
          </a:bodyPr>
          <a:lstStyle/>
          <a:p>
            <a:r>
              <a:rPr lang="es-MX" sz="5200" dirty="0">
                <a:solidFill>
                  <a:srgbClr val="00297A"/>
                </a:solidFill>
                <a:latin typeface="Bodoni MT" pitchFamily="18" charset="0"/>
              </a:rPr>
              <a:t>TAMAÑO</a:t>
            </a:r>
            <a:endParaRPr lang="es-MX" sz="5200" dirty="0"/>
          </a:p>
        </p:txBody>
      </p:sp>
      <mc:AlternateContent xmlns:mc="http://schemas.openxmlformats.org/markup-compatibility/2006" xmlns:a14="http://schemas.microsoft.com/office/drawing/2010/main">
        <mc:Choice Requires="a14">
          <p:sp>
            <p:nvSpPr>
              <p:cNvPr id="25" name="Rectángulo 24">
                <a:extLst/>
              </p:cNvPr>
              <p:cNvSpPr/>
              <p:nvPr/>
            </p:nvSpPr>
            <p:spPr>
              <a:xfrm>
                <a:off x="1555895" y="5177681"/>
                <a:ext cx="27073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MX" sz="2400" b="1" i="1" smtClean="0">
                          <a:effectLst>
                            <a:outerShdw blurRad="38100" dist="38100" dir="2700000" algn="tl">
                              <a:srgbClr val="000000">
                                <a:alpha val="43137"/>
                              </a:srgbClr>
                            </a:outerShdw>
                          </a:effectLst>
                          <a:latin typeface="Cambria Math" panose="02040503050406030204" pitchFamily="18" charset="0"/>
                          <a:cs typeface="Levenim MT" panose="020B0604020202020204" pitchFamily="2" charset="-79"/>
                        </a:rPr>
                        <m:t>𝒎</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𝒏</m:t>
                      </m:r>
                    </m:oMath>
                  </m:oMathPara>
                </a14:m>
                <a:endParaRPr lang="es-MX" sz="2400" b="1"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cs typeface="Levenim MT" panose="020B0604020202020204" pitchFamily="2" charset="-79"/>
                </a:endParaRPr>
              </a:p>
            </p:txBody>
          </p:sp>
        </mc:Choice>
        <mc:Fallback xmlns="">
          <p:sp>
            <p:nvSpPr>
              <p:cNvPr id="25" name="Rectángulo 24"/>
              <p:cNvSpPr>
                <a:spLocks noRot="1" noChangeAspect="1" noMove="1" noResize="1" noEditPoints="1" noAdjustHandles="1" noChangeArrowheads="1" noChangeShapeType="1" noTextEdit="1"/>
              </p:cNvSpPr>
              <p:nvPr/>
            </p:nvSpPr>
            <p:spPr>
              <a:xfrm>
                <a:off x="1555895" y="5177681"/>
                <a:ext cx="2707346" cy="461665"/>
              </a:xfrm>
              <a:prstGeom prst="rect">
                <a:avLst/>
              </a:prstGeom>
              <a:blipFill rotWithShape="1">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6" name="Rectángulo 25">
                <a:extLst/>
              </p:cNvPr>
              <p:cNvSpPr/>
              <p:nvPr/>
            </p:nvSpPr>
            <p:spPr>
              <a:xfrm>
                <a:off x="3349369" y="5144426"/>
                <a:ext cx="1268296"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MX" sz="2600" b="0" i="0" smtClean="0">
                          <a:effectLst/>
                          <a:latin typeface="Cambria Math" panose="02040503050406030204" pitchFamily="18" charset="0"/>
                          <a:ea typeface="Cambria Math" panose="02040503050406030204" pitchFamily="18" charset="0"/>
                          <a:cs typeface="Levenim MT" panose="020B0604020202020204" pitchFamily="2" charset="-79"/>
                        </a:rPr>
                        <m:t>pixeles</m:t>
                      </m:r>
                    </m:oMath>
                  </m:oMathPara>
                </a14:m>
                <a:endParaRPr lang="es-MX" sz="2600" dirty="0">
                  <a:latin typeface="PMingLiU" panose="02020500000000000000" pitchFamily="18" charset="-120"/>
                  <a:ea typeface="PMingLiU" panose="02020500000000000000" pitchFamily="18" charset="-120"/>
                </a:endParaRPr>
              </a:p>
            </p:txBody>
          </p:sp>
        </mc:Choice>
        <mc:Fallback xmlns="">
          <p:sp>
            <p:nvSpPr>
              <p:cNvPr id="26" name="Rectángulo 25"/>
              <p:cNvSpPr>
                <a:spLocks noRot="1" noChangeAspect="1" noMove="1" noResize="1" noEditPoints="1" noAdjustHandles="1" noChangeArrowheads="1" noChangeShapeType="1" noTextEdit="1"/>
              </p:cNvSpPr>
              <p:nvPr/>
            </p:nvSpPr>
            <p:spPr>
              <a:xfrm>
                <a:off x="3349369" y="5144426"/>
                <a:ext cx="1268296" cy="492443"/>
              </a:xfrm>
              <a:prstGeom prst="rect">
                <a:avLst/>
              </a:prstGeom>
              <a:blipFill rotWithShape="1">
                <a:blip r:embed="rId7"/>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Rectángulo 26">
                <a:extLst/>
              </p:cNvPr>
              <p:cNvSpPr/>
              <p:nvPr/>
            </p:nvSpPr>
            <p:spPr>
              <a:xfrm>
                <a:off x="2885818" y="1680319"/>
                <a:ext cx="83227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sz="3200" b="1" i="0" smtClean="0">
                          <a:latin typeface="Cambria Math" panose="02040503050406030204" pitchFamily="18" charset="0"/>
                          <a:ea typeface="Cambria Math" panose="02040503050406030204" pitchFamily="18" charset="0"/>
                          <a:cs typeface="Levenim MT" panose="020B0604020202020204" pitchFamily="2" charset="-79"/>
                        </a:rPr>
                        <m:t>𝟐𝐃</m:t>
                      </m:r>
                    </m:oMath>
                  </m:oMathPara>
                </a14:m>
                <a:endParaRPr lang="es-MX" sz="3200" b="1" dirty="0">
                  <a:latin typeface="PMingLiU" panose="02020500000000000000" pitchFamily="18" charset="-120"/>
                  <a:ea typeface="PMingLiU" panose="02020500000000000000" pitchFamily="18" charset="-120"/>
                </a:endParaRPr>
              </a:p>
            </p:txBody>
          </p:sp>
        </mc:Choice>
        <mc:Fallback xmlns="">
          <p:sp>
            <p:nvSpPr>
              <p:cNvPr id="27" name="Rectángulo 26"/>
              <p:cNvSpPr>
                <a:spLocks noRot="1" noChangeAspect="1" noMove="1" noResize="1" noEditPoints="1" noAdjustHandles="1" noChangeArrowheads="1" noChangeShapeType="1" noTextEdit="1"/>
              </p:cNvSpPr>
              <p:nvPr/>
            </p:nvSpPr>
            <p:spPr>
              <a:xfrm>
                <a:off x="2885818" y="1680319"/>
                <a:ext cx="832279" cy="584775"/>
              </a:xfrm>
              <a:prstGeom prst="rect">
                <a:avLst/>
              </a:prstGeom>
              <a:blipFill rotWithShape="1">
                <a:blip r:embed="rId8"/>
                <a:stretch>
                  <a:fillRect/>
                </a:stretch>
              </a:blipFill>
            </p:spPr>
            <p:txBody>
              <a:bodyPr/>
              <a:lstStyle/>
              <a:p>
                <a:r>
                  <a:rPr lang="es-MX">
                    <a:noFill/>
                  </a:rPr>
                  <a:t> </a:t>
                </a:r>
              </a:p>
            </p:txBody>
          </p:sp>
        </mc:Fallback>
      </mc:AlternateContent>
      <p:cxnSp>
        <p:nvCxnSpPr>
          <p:cNvPr id="17" name="Conector recto 16"/>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B2121245-847B-42DA-9333-B674C755DA95}"/>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6" name="Rectángulo 15">
            <a:extLst>
              <a:ext uri="{FF2B5EF4-FFF2-40B4-BE49-F238E27FC236}">
                <a16:creationId xmlns:a16="http://schemas.microsoft.com/office/drawing/2014/main" id="{45780C66-E63D-41F8-AFAB-2ABD4C544881}"/>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49</a:t>
            </a:fld>
            <a:endParaRPr lang="es-MX"/>
          </a:p>
        </p:txBody>
      </p:sp>
      <p:pic>
        <p:nvPicPr>
          <p:cNvPr id="5" name="Imagen 4"/>
          <p:cNvPicPr>
            <a:picLocks noChangeAspect="1"/>
          </p:cNvPicPr>
          <p:nvPr/>
        </p:nvPicPr>
        <p:blipFill rotWithShape="1">
          <a:blip r:embed="rId2"/>
          <a:srcRect l="6225" t="10039" r="15718" b="12262"/>
          <a:stretch>
            <a:fillRect/>
          </a:stretch>
        </p:blipFill>
        <p:spPr>
          <a:xfrm>
            <a:off x="0" y="0"/>
            <a:ext cx="12192000" cy="6823279"/>
          </a:xfrm>
          <a:prstGeom prst="rect">
            <a:avLst/>
          </a:prstGeom>
        </p:spPr>
      </p:pic>
      <p:sp>
        <p:nvSpPr>
          <p:cNvPr id="8" name="Rectángulo 7"/>
          <p:cNvSpPr/>
          <p:nvPr/>
        </p:nvSpPr>
        <p:spPr>
          <a:xfrm>
            <a:off x="11531490" y="6352143"/>
            <a:ext cx="1321020"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2X</a:t>
            </a:r>
          </a:p>
        </p:txBody>
      </p:sp>
    </p:spTree>
    <p:extLst>
      <p:ext uri="{BB962C8B-B14F-4D97-AF65-F5344CB8AC3E}">
        <p14:creationId xmlns:p14="http://schemas.microsoft.com/office/powerpoint/2010/main" val="4236058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5</a:t>
            </a:fld>
            <a:endParaRPr lang="es-MX"/>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4858"/>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50</a:t>
            </a:fld>
            <a:endParaRPr lang="es-MX"/>
          </a:p>
        </p:txBody>
      </p:sp>
      <p:grpSp>
        <p:nvGrpSpPr>
          <p:cNvPr id="6" name="Grupo 5"/>
          <p:cNvGrpSpPr/>
          <p:nvPr/>
        </p:nvGrpSpPr>
        <p:grpSpPr>
          <a:xfrm>
            <a:off x="3846173" y="1226760"/>
            <a:ext cx="5475955" cy="4404479"/>
            <a:chOff x="4723959" y="2056959"/>
            <a:chExt cx="2744082" cy="2744082"/>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3959" y="2056959"/>
              <a:ext cx="2744082" cy="2744082"/>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6478" y="3660143"/>
              <a:ext cx="994983" cy="994983"/>
            </a:xfrm>
            <a:prstGeom prst="rect">
              <a:avLst/>
            </a:prstGeom>
          </p:spPr>
        </p:pic>
      </p:grpSp>
      <p:cxnSp>
        <p:nvCxnSpPr>
          <p:cNvPr id="8" name="Conector recto 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11" name="Rectángulo 10"/>
          <p:cNvSpPr/>
          <p:nvPr/>
        </p:nvSpPr>
        <p:spPr>
          <a:xfrm>
            <a:off x="175208" y="320893"/>
            <a:ext cx="3898027" cy="892552"/>
          </a:xfrm>
          <a:prstGeom prst="rect">
            <a:avLst/>
          </a:prstGeom>
        </p:spPr>
        <p:txBody>
          <a:bodyPr wrap="square">
            <a:spAutoFit/>
          </a:bodyPr>
          <a:lstStyle/>
          <a:p>
            <a:r>
              <a:rPr lang="es-MX" sz="5200" dirty="0">
                <a:solidFill>
                  <a:srgbClr val="00297A"/>
                </a:solidFill>
                <a:latin typeface="Bodoni MT" pitchFamily="18" charset="0"/>
              </a:rPr>
              <a:t>TAMAÑO</a:t>
            </a:r>
            <a:endParaRPr lang="es-MX" sz="5200" dirty="0"/>
          </a:p>
        </p:txBody>
      </p:sp>
      <p:sp>
        <p:nvSpPr>
          <p:cNvPr id="14" name="Rectángulo 13">
            <a:extLst>
              <a:ext uri="{FF2B5EF4-FFF2-40B4-BE49-F238E27FC236}">
                <a16:creationId xmlns:a16="http://schemas.microsoft.com/office/drawing/2014/main" id="{9E8DE45B-9DAA-4213-8185-B944D46360AD}"/>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5" name="Rectángulo 14">
            <a:extLst>
              <a:ext uri="{FF2B5EF4-FFF2-40B4-BE49-F238E27FC236}">
                <a16:creationId xmlns:a16="http://schemas.microsoft.com/office/drawing/2014/main" id="{4D874360-E421-4656-AEE7-3185B62D3F81}"/>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1839431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51</a:t>
            </a:fld>
            <a:endParaRPr lang="es-MX"/>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002" y="1378189"/>
            <a:ext cx="6431008" cy="4273641"/>
          </a:xfrm>
          <a:prstGeom prst="rect">
            <a:avLst/>
          </a:prstGeom>
        </p:spPr>
      </p:pic>
      <p:cxnSp>
        <p:nvCxnSpPr>
          <p:cNvPr id="6" name="Conector recto 5"/>
          <p:cNvCxnSpPr/>
          <p:nvPr/>
        </p:nvCxnSpPr>
        <p:spPr>
          <a:xfrm>
            <a:off x="454901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9" name="Rectángulo 8"/>
          <p:cNvSpPr/>
          <p:nvPr/>
        </p:nvSpPr>
        <p:spPr>
          <a:xfrm>
            <a:off x="175208" y="320893"/>
            <a:ext cx="3898027" cy="892552"/>
          </a:xfrm>
          <a:prstGeom prst="rect">
            <a:avLst/>
          </a:prstGeom>
        </p:spPr>
        <p:txBody>
          <a:bodyPr wrap="square">
            <a:spAutoFit/>
          </a:bodyPr>
          <a:lstStyle/>
          <a:p>
            <a:r>
              <a:rPr lang="es-MX" sz="5200" dirty="0">
                <a:solidFill>
                  <a:srgbClr val="00297A"/>
                </a:solidFill>
                <a:latin typeface="Bodoni MT" pitchFamily="18" charset="0"/>
              </a:rPr>
              <a:t>TAMAÑO</a:t>
            </a:r>
            <a:endParaRPr lang="es-MX" sz="5200" dirty="0"/>
          </a:p>
        </p:txBody>
      </p:sp>
      <p:sp>
        <p:nvSpPr>
          <p:cNvPr id="12" name="Rectángulo 11">
            <a:extLst>
              <a:ext uri="{FF2B5EF4-FFF2-40B4-BE49-F238E27FC236}">
                <a16:creationId xmlns:a16="http://schemas.microsoft.com/office/drawing/2014/main" id="{E4488EC8-249B-4B6B-ABD0-291C45A78902}"/>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5548E9CC-14BA-49F2-9584-3C07B09FCEDF}"/>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3413074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52</a:t>
            </a:fld>
            <a:endParaRPr lang="es-MX"/>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2029" y="1185920"/>
            <a:ext cx="4535541" cy="4535541"/>
          </a:xfrm>
          <a:prstGeom prst="rect">
            <a:avLst/>
          </a:prstGeom>
        </p:spPr>
      </p:pic>
      <p:pic>
        <p:nvPicPr>
          <p:cNvPr id="4" name="Picture 2" descr="Resultado de imagen de voxels image"/>
          <p:cNvPicPr>
            <a:picLocks noChangeAspect="1" noChangeArrowheads="1"/>
          </p:cNvPicPr>
          <p:nvPr/>
        </p:nvPicPr>
        <p:blipFill rotWithShape="1">
          <a:blip r:embed="rId3" cstate="print">
            <a:clrChange>
              <a:clrFrom>
                <a:srgbClr val="E3E3E3"/>
              </a:clrFrom>
              <a:clrTo>
                <a:srgbClr val="E3E3E3">
                  <a:alpha val="0"/>
                </a:srgbClr>
              </a:clrTo>
            </a:clrChange>
            <a:extLst>
              <a:ext uri="{28A0092B-C50C-407E-A947-70E740481C1C}">
                <a14:useLocalDpi xmlns:a14="http://schemas.microsoft.com/office/drawing/2010/main" val="0"/>
              </a:ext>
            </a:extLst>
          </a:blip>
          <a:srcRect l="56187" t="18250" r="2184" b="6384"/>
          <a:stretch>
            <a:fillRect/>
          </a:stretch>
        </p:blipFill>
        <p:spPr bwMode="auto">
          <a:xfrm>
            <a:off x="1591846" y="1603528"/>
            <a:ext cx="3783697" cy="397140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sp>
        <p:nvSpPr>
          <p:cNvPr id="9" name="Rectángulo 8"/>
          <p:cNvSpPr/>
          <p:nvPr/>
        </p:nvSpPr>
        <p:spPr>
          <a:xfrm>
            <a:off x="175208" y="320893"/>
            <a:ext cx="3898027" cy="892552"/>
          </a:xfrm>
          <a:prstGeom prst="rect">
            <a:avLst/>
          </a:prstGeom>
        </p:spPr>
        <p:txBody>
          <a:bodyPr wrap="square">
            <a:spAutoFit/>
          </a:bodyPr>
          <a:lstStyle/>
          <a:p>
            <a:r>
              <a:rPr lang="es-MX" sz="5200" dirty="0">
                <a:solidFill>
                  <a:srgbClr val="00297A"/>
                </a:solidFill>
                <a:latin typeface="Bodoni MT" pitchFamily="18" charset="0"/>
              </a:rPr>
              <a:t>TAMAÑO</a:t>
            </a:r>
            <a:endParaRPr lang="es-MX" sz="5200" dirty="0"/>
          </a:p>
        </p:txBody>
      </p:sp>
      <mc:AlternateContent xmlns:mc="http://schemas.openxmlformats.org/markup-compatibility/2006" xmlns:a14="http://schemas.microsoft.com/office/drawing/2010/main">
        <mc:Choice Requires="a14">
          <p:sp>
            <p:nvSpPr>
              <p:cNvPr id="10" name="Rectángulo 9">
                <a:extLst/>
              </p:cNvPr>
              <p:cNvSpPr/>
              <p:nvPr/>
            </p:nvSpPr>
            <p:spPr>
              <a:xfrm>
                <a:off x="1330262" y="5427061"/>
                <a:ext cx="270734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MX" sz="2400" b="1" i="1" smtClean="0">
                          <a:effectLst>
                            <a:outerShdw blurRad="38100" dist="38100" dir="2700000" algn="tl">
                              <a:srgbClr val="000000">
                                <a:alpha val="43137"/>
                              </a:srgbClr>
                            </a:outerShdw>
                          </a:effectLst>
                          <a:latin typeface="Cambria Math" panose="02040503050406030204" pitchFamily="18" charset="0"/>
                          <a:cs typeface="Levenim MT" panose="020B0604020202020204" pitchFamily="2" charset="-79"/>
                        </a:rPr>
                        <m:t>𝒎</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𝒏</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m:t>
                      </m:r>
                      <m:r>
                        <a:rPr lang="es-MX" sz="2400" b="1" i="1" smtClean="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Levenim MT" panose="020B0604020202020204" pitchFamily="2" charset="-79"/>
                        </a:rPr>
                        <m:t>𝒒</m:t>
                      </m:r>
                    </m:oMath>
                  </m:oMathPara>
                </a14:m>
                <a:endParaRPr lang="es-MX" sz="2400" b="1"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cs typeface="Levenim MT" panose="020B0604020202020204" pitchFamily="2" charset="-79"/>
                </a:endParaRPr>
              </a:p>
            </p:txBody>
          </p:sp>
        </mc:Choice>
        <mc:Fallback xmlns="">
          <p:sp>
            <p:nvSpPr>
              <p:cNvPr id="10" name="Rectángulo 9"/>
              <p:cNvSpPr>
                <a:spLocks noRot="1" noChangeAspect="1" noMove="1" noResize="1" noEditPoints="1" noAdjustHandles="1" noChangeArrowheads="1" noChangeShapeType="1" noTextEdit="1"/>
              </p:cNvSpPr>
              <p:nvPr/>
            </p:nvSpPr>
            <p:spPr>
              <a:xfrm>
                <a:off x="1330262" y="5427061"/>
                <a:ext cx="2707346" cy="461665"/>
              </a:xfrm>
              <a:prstGeom prst="rect">
                <a:avLst/>
              </a:prstGeom>
              <a:blipFill rotWithShape="1">
                <a:blip r:embed="rId5"/>
                <a:stretch>
                  <a:fillRect b="-1842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Rectángulo 10">
                <a:extLst/>
              </p:cNvPr>
              <p:cNvSpPr/>
              <p:nvPr/>
            </p:nvSpPr>
            <p:spPr>
              <a:xfrm>
                <a:off x="3349369" y="5393806"/>
                <a:ext cx="1334020"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MX" sz="2600" b="0" i="0" smtClean="0">
                          <a:effectLst/>
                          <a:latin typeface="Cambria Math" panose="02040503050406030204" pitchFamily="18" charset="0"/>
                          <a:ea typeface="Cambria Math" panose="02040503050406030204" pitchFamily="18" charset="0"/>
                          <a:cs typeface="Levenim MT" panose="020B0604020202020204" pitchFamily="2" charset="-79"/>
                        </a:rPr>
                        <m:t>voxeles</m:t>
                      </m:r>
                    </m:oMath>
                  </m:oMathPara>
                </a14:m>
                <a:endParaRPr lang="es-MX" sz="2600" dirty="0">
                  <a:latin typeface="PMingLiU" panose="02020500000000000000" pitchFamily="18" charset="-120"/>
                  <a:ea typeface="PMingLiU" panose="02020500000000000000" pitchFamily="18" charset="-120"/>
                </a:endParaRPr>
              </a:p>
            </p:txBody>
          </p:sp>
        </mc:Choice>
        <mc:Fallback xmlns="">
          <p:sp>
            <p:nvSpPr>
              <p:cNvPr id="11" name="Rectángulo 10"/>
              <p:cNvSpPr>
                <a:spLocks noRot="1" noChangeAspect="1" noMove="1" noResize="1" noEditPoints="1" noAdjustHandles="1" noChangeArrowheads="1" noChangeShapeType="1" noTextEdit="1"/>
              </p:cNvSpPr>
              <p:nvPr/>
            </p:nvSpPr>
            <p:spPr>
              <a:xfrm>
                <a:off x="3349369" y="5393806"/>
                <a:ext cx="1334020" cy="492443"/>
              </a:xfrm>
              <a:prstGeom prst="rect">
                <a:avLst/>
              </a:prstGeom>
              <a:blipFill rotWithShape="1">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Rectángulo 11">
                <a:extLst/>
              </p:cNvPr>
              <p:cNvSpPr/>
              <p:nvPr/>
            </p:nvSpPr>
            <p:spPr>
              <a:xfrm>
                <a:off x="2885818" y="1134056"/>
                <a:ext cx="688009" cy="584775"/>
              </a:xfrm>
              <a:prstGeom prst="rect">
                <a:avLst/>
              </a:prstGeom>
            </p:spPr>
            <p:txBody>
              <a:bodyPr wrap="none">
                <a:spAutoFit/>
              </a:bodyPr>
              <a:lstStyle/>
              <a:p>
                <a:r>
                  <a:rPr lang="es-MX" sz="3200" b="1" dirty="0">
                    <a:ea typeface="Cambria Math" panose="02040503050406030204" pitchFamily="18" charset="0"/>
                    <a:cs typeface="Levenim MT" panose="020B0604020202020204" pitchFamily="2" charset="-79"/>
                  </a:rPr>
                  <a:t>3</a:t>
                </a:r>
                <a14:m>
                  <m:oMath xmlns:m="http://schemas.openxmlformats.org/officeDocument/2006/math">
                    <m:r>
                      <a:rPr lang="es-MX" sz="3200" b="1" i="0" smtClean="0">
                        <a:latin typeface="Cambria Math" panose="02040503050406030204" pitchFamily="18" charset="0"/>
                        <a:ea typeface="Cambria Math" panose="02040503050406030204" pitchFamily="18" charset="0"/>
                        <a:cs typeface="Levenim MT" panose="020B0604020202020204" pitchFamily="2" charset="-79"/>
                      </a:rPr>
                      <m:t>𝐃</m:t>
                    </m:r>
                  </m:oMath>
                </a14:m>
                <a:endParaRPr lang="es-MX" sz="3200" b="1" dirty="0">
                  <a:latin typeface="PMingLiU" panose="02020500000000000000" pitchFamily="18" charset="-120"/>
                  <a:ea typeface="PMingLiU" panose="02020500000000000000" pitchFamily="18" charset="-120"/>
                </a:endParaRPr>
              </a:p>
            </p:txBody>
          </p:sp>
        </mc:Choice>
        <mc:Fallback xmlns="">
          <p:sp>
            <p:nvSpPr>
              <p:cNvPr id="12" name="Rectángulo 11"/>
              <p:cNvSpPr>
                <a:spLocks noRot="1" noChangeAspect="1" noMove="1" noResize="1" noEditPoints="1" noAdjustHandles="1" noChangeArrowheads="1" noChangeShapeType="1" noTextEdit="1"/>
              </p:cNvSpPr>
              <p:nvPr/>
            </p:nvSpPr>
            <p:spPr>
              <a:xfrm>
                <a:off x="2885818" y="1134056"/>
                <a:ext cx="688009" cy="584775"/>
              </a:xfrm>
              <a:prstGeom prst="rect">
                <a:avLst/>
              </a:prstGeom>
              <a:blipFill rotWithShape="1">
                <a:blip r:embed="rId7"/>
                <a:stretch>
                  <a:fillRect l="-22124" t="-12500" b="-34375"/>
                </a:stretch>
              </a:blipFill>
            </p:spPr>
            <p:txBody>
              <a:bodyPr/>
              <a:lstStyle/>
              <a:p>
                <a:r>
                  <a:rPr lang="es-MX">
                    <a:noFill/>
                  </a:rPr>
                  <a:t> </a:t>
                </a:r>
              </a:p>
            </p:txBody>
          </p:sp>
        </mc:Fallback>
      </mc:AlternateContent>
      <p:cxnSp>
        <p:nvCxnSpPr>
          <p:cNvPr id="13" name="Conector recto 12"/>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DBE34379-A0D9-480C-94B6-E22B632ACE99}"/>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7" name="Rectángulo 16">
            <a:extLst>
              <a:ext uri="{FF2B5EF4-FFF2-40B4-BE49-F238E27FC236}">
                <a16:creationId xmlns:a16="http://schemas.microsoft.com/office/drawing/2014/main" id="{8082C44E-8EA1-4CE0-BE26-8758F919580B}"/>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CCC00461-BEDD-4C0D-B8C6-545CEFC7D738}" type="slidenum">
              <a:rPr lang="es-MX" smtClean="0"/>
              <a:t>53</a:t>
            </a:fld>
            <a:endParaRPr lang="es-MX"/>
          </a:p>
        </p:txBody>
      </p:sp>
      <p:grpSp>
        <p:nvGrpSpPr>
          <p:cNvPr id="6" name="Grupo 5"/>
          <p:cNvGrpSpPr/>
          <p:nvPr/>
        </p:nvGrpSpPr>
        <p:grpSpPr>
          <a:xfrm>
            <a:off x="-2723" y="0"/>
            <a:ext cx="10049248" cy="6177987"/>
            <a:chOff x="5607511" y="1298263"/>
            <a:chExt cx="6584489" cy="4657011"/>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7511" y="1298263"/>
              <a:ext cx="5126138" cy="4545889"/>
            </a:xfrm>
            <a:prstGeom prst="rect">
              <a:avLst/>
            </a:prstGeom>
          </p:spPr>
        </p:pic>
        <p:sp>
          <p:nvSpPr>
            <p:cNvPr id="8" name="Marcador de contenido 23"/>
            <p:cNvSpPr txBox="1"/>
            <p:nvPr/>
          </p:nvSpPr>
          <p:spPr>
            <a:xfrm>
              <a:off x="9429018" y="1498856"/>
              <a:ext cx="2283262" cy="617941"/>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sz="2400" b="1" dirty="0">
                  <a:solidFill>
                    <a:srgbClr val="00297A"/>
                  </a:solidFill>
                  <a:latin typeface="Franklin Gothic Medium (Títulos)"/>
                </a:rPr>
                <a:t>Profundidad</a:t>
              </a:r>
            </a:p>
          </p:txBody>
        </p:sp>
        <p:sp>
          <p:nvSpPr>
            <p:cNvPr id="9" name="Rectángulo 8"/>
            <p:cNvSpPr/>
            <p:nvPr/>
          </p:nvSpPr>
          <p:spPr>
            <a:xfrm>
              <a:off x="10396255" y="2673726"/>
              <a:ext cx="1360751" cy="939815"/>
            </a:xfrm>
            <a:prstGeom prst="rect">
              <a:avLst/>
            </a:prstGeom>
          </p:spPr>
          <p:txBody>
            <a:bodyPr wrap="square">
              <a:spAutoFit/>
            </a:bodyPr>
            <a:lstStyle/>
            <a:p>
              <a:r>
                <a:rPr lang="es-ES" sz="2400" b="1" dirty="0">
                  <a:solidFill>
                    <a:srgbClr val="00297A"/>
                  </a:solidFill>
                  <a:latin typeface="Franklin Gothic Medium (Títulos)"/>
                </a:rPr>
                <a:t>FOV</a:t>
              </a:r>
            </a:p>
            <a:p>
              <a:endParaRPr lang="es-ES" sz="2400" b="1" dirty="0">
                <a:solidFill>
                  <a:srgbClr val="00297A"/>
                </a:solidFill>
                <a:latin typeface="Franklin Gothic Medium (Títulos)"/>
              </a:endParaRPr>
            </a:p>
            <a:p>
              <a:r>
                <a:rPr lang="es-ES" sz="2400" b="1" dirty="0">
                  <a:solidFill>
                    <a:srgbClr val="00297A"/>
                  </a:solidFill>
                  <a:latin typeface="Franklin Gothic Medium (Títulos)"/>
                </a:rPr>
                <a:t>*Matriz </a:t>
              </a:r>
              <a:endParaRPr lang="es-ES" b="1" dirty="0">
                <a:solidFill>
                  <a:srgbClr val="00297A"/>
                </a:solidFill>
                <a:latin typeface="Franklin Gothic Medium (Títulos)"/>
              </a:endParaRPr>
            </a:p>
          </p:txBody>
        </p:sp>
        <p:sp>
          <p:nvSpPr>
            <p:cNvPr id="10" name="Rectángulo 9"/>
            <p:cNvSpPr/>
            <p:nvPr/>
          </p:nvSpPr>
          <p:spPr>
            <a:xfrm>
              <a:off x="7478228" y="2784848"/>
              <a:ext cx="2918027" cy="2215926"/>
            </a:xfrm>
            <a:prstGeom prst="rect">
              <a:avLst/>
            </a:prstGeom>
            <a:noFill/>
            <a:ln w="38100">
              <a:solidFill>
                <a:srgbClr val="5E00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00297A"/>
                </a:solidFill>
              </a:endParaRPr>
            </a:p>
          </p:txBody>
        </p:sp>
        <p:cxnSp>
          <p:nvCxnSpPr>
            <p:cNvPr id="11" name="Conector recto de flecha 10"/>
            <p:cNvCxnSpPr/>
            <p:nvPr/>
          </p:nvCxnSpPr>
          <p:spPr>
            <a:xfrm>
              <a:off x="9207142" y="1730844"/>
              <a:ext cx="636105" cy="505919"/>
            </a:xfrm>
            <a:prstGeom prst="straightConnector1">
              <a:avLst/>
            </a:prstGeom>
            <a:ln w="38100">
              <a:solidFill>
                <a:srgbClr val="5E002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9741945" y="5570221"/>
              <a:ext cx="414929" cy="385053"/>
            </a:xfrm>
            <a:prstGeom prst="straightConnector1">
              <a:avLst/>
            </a:prstGeom>
            <a:ln w="38100">
              <a:solidFill>
                <a:srgbClr val="5E002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10831249" y="5118070"/>
              <a:ext cx="1360751" cy="361467"/>
            </a:xfrm>
            <a:prstGeom prst="rect">
              <a:avLst/>
            </a:prstGeom>
          </p:spPr>
          <p:txBody>
            <a:bodyPr wrap="square">
              <a:spAutoFit/>
            </a:bodyPr>
            <a:lstStyle/>
            <a:p>
              <a:r>
                <a:rPr lang="es-ES" sz="2400" b="1" dirty="0">
                  <a:solidFill>
                    <a:srgbClr val="00297A"/>
                  </a:solidFill>
                  <a:latin typeface="Franklin Gothic Medium (Títulos)"/>
                </a:rPr>
                <a:t>Voxel</a:t>
              </a:r>
              <a:endParaRPr lang="es-ES" b="1" dirty="0">
                <a:solidFill>
                  <a:srgbClr val="00297A"/>
                </a:solidFill>
                <a:latin typeface="Franklin Gothic Medium (Títulos)"/>
              </a:endParaRPr>
            </a:p>
          </p:txBody>
        </p:sp>
      </p:grpSp>
      <p:pic>
        <p:nvPicPr>
          <p:cNvPr id="19" name="Imagen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0" name="Conector recto 19"/>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3A2F3ED1-E73B-42A4-A3D1-19053C52121D}"/>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6" name="Rectángulo 15">
            <a:extLst>
              <a:ext uri="{FF2B5EF4-FFF2-40B4-BE49-F238E27FC236}">
                <a16:creationId xmlns:a16="http://schemas.microsoft.com/office/drawing/2014/main" id="{8A5E8258-9465-40ED-80B7-E280F68E9AC2}"/>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54</a:t>
            </a:fld>
            <a:endParaRPr lang="es-MX" dirty="0"/>
          </a:p>
        </p:txBody>
      </p:sp>
      <p:sp>
        <p:nvSpPr>
          <p:cNvPr id="22" name="Rectángulo 21">
            <a:extLst>
              <a:ext uri="{FF2B5EF4-FFF2-40B4-BE49-F238E27FC236}">
                <a16:creationId xmlns:a16="http://schemas.microsoft.com/office/drawing/2014/main" id="{8D25B532-9C2B-402D-9378-43F1BCF26996}"/>
              </a:ext>
            </a:extLst>
          </p:cNvPr>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anose="02070603080606020203" pitchFamily="18" charset="0"/>
              </a:rPr>
              <a:t>RESOLUCIÓN</a:t>
            </a:r>
            <a:endParaRPr lang="es-MX" sz="5200" dirty="0"/>
          </a:p>
        </p:txBody>
      </p:sp>
      <p:pic>
        <p:nvPicPr>
          <p:cNvPr id="24" name="Imagen 23">
            <a:extLst>
              <a:ext uri="{FF2B5EF4-FFF2-40B4-BE49-F238E27FC236}">
                <a16:creationId xmlns:a16="http://schemas.microsoft.com/office/drawing/2014/main" id="{1B410096-AE97-4B07-A835-815D1A61CC4D}"/>
              </a:ext>
            </a:extLst>
          </p:cNvPr>
          <p:cNvPicPr>
            <a:picLocks noChangeAspect="1"/>
          </p:cNvPicPr>
          <p:nvPr/>
        </p:nvPicPr>
        <p:blipFill rotWithShape="1">
          <a:blip r:embed="rId3">
            <a:extLst>
              <a:ext uri="{28A0092B-C50C-407E-A947-70E740481C1C}">
                <a14:useLocalDpi xmlns:a14="http://schemas.microsoft.com/office/drawing/2010/main" val="0"/>
              </a:ext>
            </a:extLst>
          </a:blip>
          <a:srcRect t="1" r="74800" b="40371"/>
          <a:stretch/>
        </p:blipFill>
        <p:spPr>
          <a:xfrm>
            <a:off x="6155474" y="1213451"/>
            <a:ext cx="5280657" cy="4636716"/>
          </a:xfrm>
          <a:prstGeom prst="rect">
            <a:avLst/>
          </a:prstGeom>
        </p:spPr>
      </p:pic>
      <p:sp>
        <p:nvSpPr>
          <p:cNvPr id="2" name="Rectángulo 1"/>
          <p:cNvSpPr/>
          <p:nvPr/>
        </p:nvSpPr>
        <p:spPr>
          <a:xfrm>
            <a:off x="118573" y="2229542"/>
            <a:ext cx="4435672" cy="1200329"/>
          </a:xfrm>
          <a:prstGeom prst="rect">
            <a:avLst/>
          </a:prstGeom>
        </p:spPr>
        <p:txBody>
          <a:bodyPr wrap="square">
            <a:spAutoFit/>
          </a:bodyPr>
          <a:lstStyle/>
          <a:p>
            <a:pPr algn="just"/>
            <a:r>
              <a:rPr lang="es-MX" sz="2400" dirty="0">
                <a:solidFill>
                  <a:srgbClr val="222222"/>
                </a:solidFill>
                <a:latin typeface="arial" panose="020B0604020202020204" pitchFamily="34" charset="0"/>
              </a:rPr>
              <a:t>La resolución de una imagen indica la cantidad de detalles que puede observarse en esta.</a:t>
            </a:r>
          </a:p>
        </p:txBody>
      </p:sp>
      <p:pic>
        <p:nvPicPr>
          <p:cNvPr id="16" name="Imagen 15">
            <a:extLst>
              <a:ext uri="{FF2B5EF4-FFF2-40B4-BE49-F238E27FC236}">
                <a16:creationId xmlns:a16="http://schemas.microsoft.com/office/drawing/2014/main" id="{004C3D3A-BF07-40AE-9FBE-29A677A406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7" name="Conector recto 16">
            <a:extLst>
              <a:ext uri="{FF2B5EF4-FFF2-40B4-BE49-F238E27FC236}">
                <a16:creationId xmlns:a16="http://schemas.microsoft.com/office/drawing/2014/main" id="{C57A6E52-E022-49A6-B956-A874EE280586}"/>
              </a:ext>
            </a:extLst>
          </p:cNvPr>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DB68109F-ADFB-4298-9848-100BDFC1B8B3}"/>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1" name="Rectángulo 10">
            <a:extLst>
              <a:ext uri="{FF2B5EF4-FFF2-40B4-BE49-F238E27FC236}">
                <a16:creationId xmlns:a16="http://schemas.microsoft.com/office/drawing/2014/main" id="{F6C85FF5-4250-4A0F-BBE6-7FCD405AD717}"/>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255628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55</a:t>
            </a:fld>
            <a:endParaRPr lang="es-MX" dirty="0"/>
          </a:p>
        </p:txBody>
      </p:sp>
      <p:grpSp>
        <p:nvGrpSpPr>
          <p:cNvPr id="2" name="Grupo 1"/>
          <p:cNvGrpSpPr/>
          <p:nvPr/>
        </p:nvGrpSpPr>
        <p:grpSpPr>
          <a:xfrm>
            <a:off x="4264531" y="1328294"/>
            <a:ext cx="5280657" cy="4636716"/>
            <a:chOff x="175207" y="1463204"/>
            <a:chExt cx="2909960" cy="2716357"/>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74800" b="40371"/>
            <a:stretch>
              <a:fillRect/>
            </a:stretch>
          </p:blipFill>
          <p:spPr>
            <a:xfrm>
              <a:off x="175207" y="1463204"/>
              <a:ext cx="2909960" cy="2716357"/>
            </a:xfrm>
            <a:prstGeom prst="rect">
              <a:avLst/>
            </a:prstGeom>
          </p:spPr>
        </p:pic>
        <p:sp>
          <p:nvSpPr>
            <p:cNvPr id="16" name="Rectángulo 15"/>
            <p:cNvSpPr/>
            <p:nvPr/>
          </p:nvSpPr>
          <p:spPr>
            <a:xfrm>
              <a:off x="918967" y="2975962"/>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8" name="Rectángulo 17"/>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19" name="Imagen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0" name="Conector recto 19"/>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CC1EF390-E4FC-4F7B-9780-F8E03E2A4D4B}"/>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2" name="Rectángulo 11">
            <a:extLst>
              <a:ext uri="{FF2B5EF4-FFF2-40B4-BE49-F238E27FC236}">
                <a16:creationId xmlns:a16="http://schemas.microsoft.com/office/drawing/2014/main" id="{EC205536-A69A-4072-B47C-7FDD595A0AE7}"/>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2362448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56</a:t>
            </a:fld>
            <a:endParaRPr lang="es-MX" dirty="0"/>
          </a:p>
        </p:txBody>
      </p:sp>
      <p:grpSp>
        <p:nvGrpSpPr>
          <p:cNvPr id="5" name="Grupo 4"/>
          <p:cNvGrpSpPr/>
          <p:nvPr/>
        </p:nvGrpSpPr>
        <p:grpSpPr>
          <a:xfrm>
            <a:off x="175207" y="1296352"/>
            <a:ext cx="8446279" cy="4325451"/>
            <a:chOff x="118573" y="1759975"/>
            <a:chExt cx="5736286" cy="3203246"/>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59579" b="34636"/>
            <a:stretch>
              <a:fillRect/>
            </a:stretch>
          </p:blipFill>
          <p:spPr>
            <a:xfrm>
              <a:off x="118573" y="1759975"/>
              <a:ext cx="4667508" cy="2977614"/>
            </a:xfrm>
            <a:prstGeom prst="rect">
              <a:avLst/>
            </a:prstGeom>
          </p:spPr>
        </p:pic>
        <p:sp>
          <p:nvSpPr>
            <p:cNvPr id="16" name="Rectángulo 15"/>
            <p:cNvSpPr/>
            <p:nvPr/>
          </p:nvSpPr>
          <p:spPr>
            <a:xfrm>
              <a:off x="862333" y="3272733"/>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Rectángulo 1"/>
            <p:cNvSpPr/>
            <p:nvPr/>
          </p:nvSpPr>
          <p:spPr>
            <a:xfrm>
              <a:off x="3729176" y="3110670"/>
              <a:ext cx="2125683" cy="1852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Rectángulo 18"/>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20" name="Imagen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1" name="Conector recto 20"/>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7C7D58CC-C122-4AAB-864E-E325C8DC8935}"/>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188FD316-734B-44B8-826B-D2D8CBAD94EB}"/>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3008645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57</a:t>
            </a:fld>
            <a:endParaRPr lang="es-MX" dirty="0"/>
          </a:p>
        </p:txBody>
      </p:sp>
      <p:grpSp>
        <p:nvGrpSpPr>
          <p:cNvPr id="2" name="Grupo 1"/>
          <p:cNvGrpSpPr/>
          <p:nvPr/>
        </p:nvGrpSpPr>
        <p:grpSpPr>
          <a:xfrm>
            <a:off x="175207" y="1318355"/>
            <a:ext cx="6665623" cy="3960000"/>
            <a:chOff x="462633" y="584983"/>
            <a:chExt cx="4667508" cy="2977614"/>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59579" b="34636"/>
            <a:stretch>
              <a:fillRect/>
            </a:stretch>
          </p:blipFill>
          <p:spPr>
            <a:xfrm>
              <a:off x="462633" y="584983"/>
              <a:ext cx="4667508" cy="2977614"/>
            </a:xfrm>
            <a:prstGeom prst="rect">
              <a:avLst/>
            </a:prstGeom>
          </p:spPr>
        </p:pic>
        <p:sp>
          <p:nvSpPr>
            <p:cNvPr id="16" name="Rectángulo 15"/>
            <p:cNvSpPr/>
            <p:nvPr/>
          </p:nvSpPr>
          <p:spPr>
            <a:xfrm>
              <a:off x="1206393" y="2097741"/>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3372593" y="2073791"/>
              <a:ext cx="771896" cy="1227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Rectángulo 19"/>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21" name="Imagen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2" name="Conector recto 21"/>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F93EB7A0-852A-4108-8635-C0E01203D26E}"/>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49DF9FCA-FD95-42F5-A3A8-79D7B135AF92}"/>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2269259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58</a:t>
            </a:fld>
            <a:endParaRPr lang="es-MX" dirty="0"/>
          </a:p>
        </p:txBody>
      </p:sp>
      <p:grpSp>
        <p:nvGrpSpPr>
          <p:cNvPr id="2" name="Grupo 1"/>
          <p:cNvGrpSpPr/>
          <p:nvPr/>
        </p:nvGrpSpPr>
        <p:grpSpPr>
          <a:xfrm>
            <a:off x="175207" y="1294489"/>
            <a:ext cx="8149396" cy="4280269"/>
            <a:chOff x="462632" y="584983"/>
            <a:chExt cx="6072867" cy="3191370"/>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47409" b="29944"/>
            <a:stretch>
              <a:fillRect/>
            </a:stretch>
          </p:blipFill>
          <p:spPr>
            <a:xfrm>
              <a:off x="462632" y="584983"/>
              <a:ext cx="6072867" cy="3191370"/>
            </a:xfrm>
            <a:prstGeom prst="rect">
              <a:avLst/>
            </a:prstGeom>
          </p:spPr>
        </p:pic>
        <p:sp>
          <p:nvSpPr>
            <p:cNvPr id="16" name="Rectángulo 15"/>
            <p:cNvSpPr/>
            <p:nvPr/>
          </p:nvSpPr>
          <p:spPr>
            <a:xfrm>
              <a:off x="1206393" y="2097741"/>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3467595" y="1947553"/>
              <a:ext cx="1626919" cy="1481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Rectángulo 19"/>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21" name="Imagen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2" name="Conector recto 21"/>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07CEC7FD-E410-40C8-A9E8-52E914BEFC12}"/>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4DB0EC42-2D21-4C69-9D74-302653A72F71}"/>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287717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59</a:t>
            </a:fld>
            <a:endParaRPr lang="es-MX" dirty="0"/>
          </a:p>
        </p:txBody>
      </p:sp>
      <p:grpSp>
        <p:nvGrpSpPr>
          <p:cNvPr id="2" name="Grupo 1"/>
          <p:cNvGrpSpPr/>
          <p:nvPr/>
        </p:nvGrpSpPr>
        <p:grpSpPr>
          <a:xfrm>
            <a:off x="175207" y="1300454"/>
            <a:ext cx="10144964" cy="4135735"/>
            <a:chOff x="462632" y="584983"/>
            <a:chExt cx="7885721" cy="3179495"/>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31709" b="30204"/>
            <a:stretch>
              <a:fillRect/>
            </a:stretch>
          </p:blipFill>
          <p:spPr>
            <a:xfrm>
              <a:off x="462632" y="584983"/>
              <a:ext cx="7885721" cy="3179495"/>
            </a:xfrm>
            <a:prstGeom prst="rect">
              <a:avLst/>
            </a:prstGeom>
          </p:spPr>
        </p:pic>
        <p:sp>
          <p:nvSpPr>
            <p:cNvPr id="16" name="Rectángulo 15"/>
            <p:cNvSpPr/>
            <p:nvPr/>
          </p:nvSpPr>
          <p:spPr>
            <a:xfrm>
              <a:off x="1206393" y="2097741"/>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3420093" y="1640461"/>
              <a:ext cx="3115406" cy="1852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Rectángulo 19"/>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21" name="Imagen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2" name="Conector recto 21"/>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BD184439-6E1F-4FE3-93C1-B5C64089F522}"/>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2C26B850-C680-4A80-989E-405AEEDA6668}"/>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110698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CCC00461-BEDD-4C0D-B8C6-545CEFC7D738}" type="slidenum">
              <a:rPr lang="es-MX" smtClean="0"/>
              <a:t>6</a:t>
            </a:fld>
            <a:endParaRPr lang="es-MX"/>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4858"/>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897" y="2825710"/>
            <a:ext cx="2641638" cy="2641638"/>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60</a:t>
            </a:fld>
            <a:endParaRPr lang="es-MX" dirty="0"/>
          </a:p>
        </p:txBody>
      </p:sp>
      <p:grpSp>
        <p:nvGrpSpPr>
          <p:cNvPr id="2" name="Grupo 1"/>
          <p:cNvGrpSpPr/>
          <p:nvPr/>
        </p:nvGrpSpPr>
        <p:grpSpPr>
          <a:xfrm>
            <a:off x="169065" y="1322994"/>
            <a:ext cx="11708272" cy="4325987"/>
            <a:chOff x="462632" y="584983"/>
            <a:chExt cx="11274671" cy="3998892"/>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r="2361" b="14042"/>
            <a:stretch>
              <a:fillRect/>
            </a:stretch>
          </p:blipFill>
          <p:spPr>
            <a:xfrm>
              <a:off x="462632" y="584983"/>
              <a:ext cx="11274671" cy="3915765"/>
            </a:xfrm>
            <a:prstGeom prst="rect">
              <a:avLst/>
            </a:prstGeom>
          </p:spPr>
        </p:pic>
        <p:sp>
          <p:nvSpPr>
            <p:cNvPr id="16" name="Rectángulo 15"/>
            <p:cNvSpPr/>
            <p:nvPr/>
          </p:nvSpPr>
          <p:spPr>
            <a:xfrm>
              <a:off x="1206393" y="2097741"/>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3420092" y="1640461"/>
              <a:ext cx="4987637" cy="2943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Rectángulo 18"/>
          <p:cNvSpPr/>
          <p:nvPr/>
        </p:nvSpPr>
        <p:spPr>
          <a:xfrm>
            <a:off x="175207" y="320893"/>
            <a:ext cx="5216189" cy="892552"/>
          </a:xfrm>
          <a:prstGeom prst="rect">
            <a:avLst/>
          </a:prstGeom>
        </p:spPr>
        <p:txBody>
          <a:bodyPr wrap="square">
            <a:spAutoFit/>
          </a:bodyPr>
          <a:lstStyle/>
          <a:p>
            <a:r>
              <a:rPr lang="es-MX" sz="5200" dirty="0">
                <a:solidFill>
                  <a:srgbClr val="00297A"/>
                </a:solidFill>
                <a:latin typeface="Bodoni MT" pitchFamily="18" charset="0"/>
              </a:rPr>
              <a:t>RESOLUCIÓN</a:t>
            </a:r>
            <a:endParaRPr lang="es-MX" sz="5200" dirty="0"/>
          </a:p>
        </p:txBody>
      </p:sp>
      <p:pic>
        <p:nvPicPr>
          <p:cNvPr id="20" name="Imagen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1" name="Conector recto 20"/>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1BA70A06-D860-4CCA-A463-A886079A492B}"/>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3" name="Rectángulo 12">
            <a:extLst>
              <a:ext uri="{FF2B5EF4-FFF2-40B4-BE49-F238E27FC236}">
                <a16:creationId xmlns:a16="http://schemas.microsoft.com/office/drawing/2014/main" id="{C14AD073-6FFD-4407-BFB1-EF67241B1D1E}"/>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862089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684793" y="6497391"/>
            <a:ext cx="1052510" cy="365125"/>
          </a:xfrm>
        </p:spPr>
        <p:txBody>
          <a:bodyPr/>
          <a:lstStyle/>
          <a:p>
            <a:fld id="{CCC00461-BEDD-4C0D-B8C6-545CEFC7D738}" type="slidenum">
              <a:rPr lang="es-MX" smtClean="0"/>
              <a:t>61</a:t>
            </a:fld>
            <a:endParaRPr lang="es-MX" dirty="0"/>
          </a:p>
        </p:txBody>
      </p:sp>
      <p:grpSp>
        <p:nvGrpSpPr>
          <p:cNvPr id="2" name="Grupo 1"/>
          <p:cNvGrpSpPr/>
          <p:nvPr/>
        </p:nvGrpSpPr>
        <p:grpSpPr>
          <a:xfrm>
            <a:off x="319450" y="692739"/>
            <a:ext cx="11274671" cy="5016925"/>
            <a:chOff x="462632" y="584983"/>
            <a:chExt cx="11274671" cy="5016925"/>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t="1" r="2361" b="5151"/>
            <a:stretch>
              <a:fillRect/>
            </a:stretch>
          </p:blipFill>
          <p:spPr>
            <a:xfrm>
              <a:off x="462632" y="584983"/>
              <a:ext cx="11274671" cy="4320794"/>
            </a:xfrm>
            <a:prstGeom prst="rect">
              <a:avLst/>
            </a:prstGeom>
          </p:spPr>
        </p:pic>
        <p:sp>
          <p:nvSpPr>
            <p:cNvPr id="16" name="Rectángulo 15"/>
            <p:cNvSpPr/>
            <p:nvPr/>
          </p:nvSpPr>
          <p:spPr>
            <a:xfrm>
              <a:off x="1206393" y="2097741"/>
              <a:ext cx="542196" cy="468996"/>
            </a:xfrm>
            <a:prstGeom prst="rect">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l="26400" t="79992" r="48993" b="2973"/>
            <a:stretch>
              <a:fillRect/>
            </a:stretch>
          </p:blipFill>
          <p:spPr>
            <a:xfrm>
              <a:off x="3399242" y="4227617"/>
              <a:ext cx="5032239" cy="1374291"/>
            </a:xfrm>
            <a:prstGeom prst="rect">
              <a:avLst/>
            </a:prstGeom>
          </p:spPr>
        </p:pic>
      </p:grpSp>
      <p:pic>
        <p:nvPicPr>
          <p:cNvPr id="20" name="Imagen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1" name="Conector recto 20"/>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43FA5BAD-6060-4A17-9B28-AD17F1662801}"/>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2" name="Rectángulo 11">
            <a:extLst>
              <a:ext uri="{FF2B5EF4-FFF2-40B4-BE49-F238E27FC236}">
                <a16:creationId xmlns:a16="http://schemas.microsoft.com/office/drawing/2014/main" id="{D493B3FE-BA75-41A7-B84F-D261FECA17DB}"/>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32763307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62</a:t>
            </a:fld>
            <a:endParaRPr lang="es-MX"/>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5534" b="10023"/>
          <a:stretch>
            <a:fillRect/>
          </a:stretch>
        </p:blipFill>
        <p:spPr>
          <a:xfrm>
            <a:off x="0" y="-1"/>
            <a:ext cx="12192000" cy="6858001"/>
          </a:xfrm>
          <a:prstGeom prst="rect">
            <a:avLst/>
          </a:prstGeom>
        </p:spPr>
      </p:pic>
      <p:sp>
        <p:nvSpPr>
          <p:cNvPr id="6" name="Rectángulo 5"/>
          <p:cNvSpPr/>
          <p:nvPr/>
        </p:nvSpPr>
        <p:spPr>
          <a:xfrm>
            <a:off x="0" y="5196594"/>
            <a:ext cx="5734373"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7" name="Título 1"/>
          <p:cNvSpPr txBox="1"/>
          <p:nvPr/>
        </p:nvSpPr>
        <p:spPr>
          <a:xfrm>
            <a:off x="233565" y="5297804"/>
            <a:ext cx="5500808" cy="10811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800" dirty="0">
                <a:solidFill>
                  <a:schemeClr val="bg1"/>
                </a:solidFill>
                <a:latin typeface="Bodoni MT" pitchFamily="18" charset="0"/>
              </a:rPr>
              <a:t>PRÁCTICA </a:t>
            </a:r>
          </a:p>
        </p:txBody>
      </p:sp>
      <p:pic>
        <p:nvPicPr>
          <p:cNvPr id="1028" name="Picture 4" descr="Imagen relacionada">
            <a:extLst>
              <a:ext uri="{FF2B5EF4-FFF2-40B4-BE49-F238E27FC236}">
                <a16:creationId xmlns:a16="http://schemas.microsoft.com/office/drawing/2014/main" id="{91F900D0-5ED4-41CC-A4DF-CC2C0E084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85"/>
          <a:stretch/>
        </p:blipFill>
        <p:spPr bwMode="auto">
          <a:xfrm>
            <a:off x="7048500" y="-1"/>
            <a:ext cx="5143500" cy="651762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7293244" y="4904206"/>
            <a:ext cx="4060556" cy="1077218"/>
          </a:xfrm>
          <a:prstGeom prst="rect">
            <a:avLst/>
          </a:prstGeom>
        </p:spPr>
        <p:txBody>
          <a:bodyPr wrap="square">
            <a:spAutoFit/>
          </a:bodyPr>
          <a:lstStyle/>
          <a:p>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Ejecuta la práctica </a:t>
            </a:r>
            <a:r>
              <a:rPr lang="es-MX" sz="3200" dirty="0" err="1">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ImageResize.m</a:t>
            </a:r>
            <a:endPar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3182348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7F49FD2-BA31-4610-8E98-239B37931AFA}"/>
              </a:ext>
            </a:extLst>
          </p:cNvPr>
          <p:cNvSpPr>
            <a:spLocks noGrp="1"/>
          </p:cNvSpPr>
          <p:nvPr>
            <p:ph type="sldNum" sz="quarter" idx="12"/>
          </p:nvPr>
        </p:nvSpPr>
        <p:spPr/>
        <p:txBody>
          <a:bodyPr/>
          <a:lstStyle/>
          <a:p>
            <a:fld id="{CCC00461-BEDD-4C0D-B8C6-545CEFC7D738}" type="slidenum">
              <a:rPr lang="es-MX" smtClean="0"/>
              <a:t>63</a:t>
            </a:fld>
            <a:endParaRPr lang="es-MX"/>
          </a:p>
        </p:txBody>
      </p:sp>
      <p:sp>
        <p:nvSpPr>
          <p:cNvPr id="11" name="Rectángulo 10">
            <a:extLst>
              <a:ext uri="{FF2B5EF4-FFF2-40B4-BE49-F238E27FC236}">
                <a16:creationId xmlns:a16="http://schemas.microsoft.com/office/drawing/2014/main" id="{99E3BB06-D4A2-4396-B490-56567C25FC37}"/>
              </a:ext>
            </a:extLst>
          </p:cNvPr>
          <p:cNvSpPr/>
          <p:nvPr/>
        </p:nvSpPr>
        <p:spPr>
          <a:xfrm>
            <a:off x="175208" y="320893"/>
            <a:ext cx="4502504" cy="892552"/>
          </a:xfrm>
          <a:prstGeom prst="rect">
            <a:avLst/>
          </a:prstGeom>
        </p:spPr>
        <p:txBody>
          <a:bodyPr wrap="square">
            <a:spAutoFit/>
          </a:bodyPr>
          <a:lstStyle/>
          <a:p>
            <a:r>
              <a:rPr lang="es-MX" sz="5200" dirty="0">
                <a:solidFill>
                  <a:srgbClr val="00297A"/>
                </a:solidFill>
                <a:latin typeface="Bodoni MT" panose="02070603080606020203" pitchFamily="18" charset="0"/>
              </a:rPr>
              <a:t>CONTRASTE</a:t>
            </a:r>
            <a:endParaRPr lang="es-MX" sz="5200" dirty="0"/>
          </a:p>
        </p:txBody>
      </p:sp>
      <p:pic>
        <p:nvPicPr>
          <p:cNvPr id="13" name="Imagen 12">
            <a:extLst>
              <a:ext uri="{FF2B5EF4-FFF2-40B4-BE49-F238E27FC236}">
                <a16:creationId xmlns:a16="http://schemas.microsoft.com/office/drawing/2014/main" id="{31C80CF9-3409-4602-A176-7F762837E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565" y="1859390"/>
            <a:ext cx="5723171" cy="3812400"/>
          </a:xfrm>
          <a:prstGeom prst="rect">
            <a:avLst/>
          </a:prstGeom>
        </p:spPr>
      </p:pic>
      <p:pic>
        <p:nvPicPr>
          <p:cNvPr id="15" name="Imagen 14">
            <a:extLst>
              <a:ext uri="{FF2B5EF4-FFF2-40B4-BE49-F238E27FC236}">
                <a16:creationId xmlns:a16="http://schemas.microsoft.com/office/drawing/2014/main" id="{A01928C7-DA1E-4D45-AABD-8C538E567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981" y="1908112"/>
            <a:ext cx="5538646" cy="3813349"/>
          </a:xfrm>
          <a:prstGeom prst="rect">
            <a:avLst/>
          </a:prstGeom>
        </p:spPr>
      </p:pic>
      <p:sp>
        <p:nvSpPr>
          <p:cNvPr id="3" name="Rectángulo 2"/>
          <p:cNvSpPr/>
          <p:nvPr/>
        </p:nvSpPr>
        <p:spPr>
          <a:xfrm>
            <a:off x="4958672" y="588727"/>
            <a:ext cx="6096000" cy="923330"/>
          </a:xfrm>
          <a:prstGeom prst="rect">
            <a:avLst/>
          </a:prstGeom>
        </p:spPr>
        <p:txBody>
          <a:bodyPr>
            <a:spAutoFit/>
          </a:bodyPr>
          <a:lstStyle/>
          <a:p>
            <a:r>
              <a:rPr lang="es-MX" dirty="0">
                <a:latin typeface="PT Serif"/>
              </a:rPr>
              <a:t>Contraste de color es la diferencia en las características de dos o más colores que interactúan en un diseño afectando al modo en que se perciben.</a:t>
            </a:r>
            <a:endParaRPr lang="es-MX" dirty="0"/>
          </a:p>
        </p:txBody>
      </p:sp>
      <p:pic>
        <p:nvPicPr>
          <p:cNvPr id="12" name="Imagen 11">
            <a:extLst>
              <a:ext uri="{FF2B5EF4-FFF2-40B4-BE49-F238E27FC236}">
                <a16:creationId xmlns:a16="http://schemas.microsoft.com/office/drawing/2014/main" id="{DF17CA13-BFAA-4287-ABA9-15C2FDEB41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4" name="Conector recto 13">
            <a:extLst>
              <a:ext uri="{FF2B5EF4-FFF2-40B4-BE49-F238E27FC236}">
                <a16:creationId xmlns:a16="http://schemas.microsoft.com/office/drawing/2014/main" id="{2577E3C4-639B-4542-A5ED-66E17FC56C5A}"/>
              </a:ext>
            </a:extLst>
          </p:cNvPr>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AA16F0B7-26A4-408B-B105-996C2063E1BC}"/>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9" name="Rectángulo 18">
            <a:extLst>
              <a:ext uri="{FF2B5EF4-FFF2-40B4-BE49-F238E27FC236}">
                <a16:creationId xmlns:a16="http://schemas.microsoft.com/office/drawing/2014/main" id="{F4935EC7-6517-41F8-A26D-2E6B5DBEA17B}"/>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60882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7F49FD2-BA31-4610-8E98-239B37931AFA}"/>
              </a:ext>
            </a:extLst>
          </p:cNvPr>
          <p:cNvSpPr>
            <a:spLocks noGrp="1"/>
          </p:cNvSpPr>
          <p:nvPr>
            <p:ph type="sldNum" sz="quarter" idx="12"/>
          </p:nvPr>
        </p:nvSpPr>
        <p:spPr/>
        <p:txBody>
          <a:bodyPr/>
          <a:lstStyle/>
          <a:p>
            <a:fld id="{CCC00461-BEDD-4C0D-B8C6-545CEFC7D738}" type="slidenum">
              <a:rPr lang="es-MX" smtClean="0"/>
              <a:t>64</a:t>
            </a:fld>
            <a:endParaRPr lang="es-MX"/>
          </a:p>
        </p:txBody>
      </p:sp>
      <p:grpSp>
        <p:nvGrpSpPr>
          <p:cNvPr id="4" name="Grupo 3">
            <a:extLst>
              <a:ext uri="{FF2B5EF4-FFF2-40B4-BE49-F238E27FC236}">
                <a16:creationId xmlns:a16="http://schemas.microsoft.com/office/drawing/2014/main" id="{F8C1980B-64BF-49DD-B747-211742B99B37}"/>
              </a:ext>
            </a:extLst>
          </p:cNvPr>
          <p:cNvGrpSpPr/>
          <p:nvPr/>
        </p:nvGrpSpPr>
        <p:grpSpPr>
          <a:xfrm>
            <a:off x="1886539" y="2130413"/>
            <a:ext cx="10612481" cy="2464063"/>
            <a:chOff x="-3063786" y="4248707"/>
            <a:chExt cx="5407669" cy="947275"/>
          </a:xfrm>
        </p:grpSpPr>
        <p:pic>
          <p:nvPicPr>
            <p:cNvPr id="5" name="Imagen 4">
              <a:extLst>
                <a:ext uri="{FF2B5EF4-FFF2-40B4-BE49-F238E27FC236}">
                  <a16:creationId xmlns:a16="http://schemas.microsoft.com/office/drawing/2014/main" id="{60D0B87B-9B0B-4E32-A442-69B44E494090}"/>
                </a:ext>
              </a:extLst>
            </p:cNvPr>
            <p:cNvPicPr/>
            <p:nvPr/>
          </p:nvPicPr>
          <p:blipFill rotWithShape="1">
            <a:blip r:embed="rId3"/>
            <a:srcRect l="11112" t="57793" r="15382" b="24303"/>
            <a:stretch/>
          </p:blipFill>
          <p:spPr bwMode="auto">
            <a:xfrm>
              <a:off x="-3063786" y="4248707"/>
              <a:ext cx="4222375" cy="672351"/>
            </a:xfrm>
            <a:prstGeom prst="rect">
              <a:avLst/>
            </a:prstGeom>
            <a:ln>
              <a:noFill/>
            </a:ln>
            <a:extLst>
              <a:ext uri="{53640926-AAD7-44D8-BBD7-CCE9431645EC}">
                <a14:shadowObscured xmlns:a14="http://schemas.microsoft.com/office/drawing/2010/main"/>
              </a:ext>
            </a:extLst>
          </p:spPr>
        </p:pic>
        <p:sp>
          <p:nvSpPr>
            <p:cNvPr id="6" name="Marcador de contenido 23">
              <a:extLst>
                <a:ext uri="{FF2B5EF4-FFF2-40B4-BE49-F238E27FC236}">
                  <a16:creationId xmlns:a16="http://schemas.microsoft.com/office/drawing/2014/main" id="{D4F5BC65-2A34-433F-8963-153E73F42D34}"/>
                </a:ext>
              </a:extLst>
            </p:cNvPr>
            <p:cNvSpPr txBox="1">
              <a:spLocks/>
            </p:cNvSpPr>
            <p:nvPr/>
          </p:nvSpPr>
          <p:spPr>
            <a:xfrm>
              <a:off x="-2990459" y="4859126"/>
              <a:ext cx="5334342" cy="33685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pPr marL="0" indent="0">
                <a:buFont typeface="Wingdings 2" panose="05020102010507070707" pitchFamily="18" charset="2"/>
                <a:buNone/>
              </a:pPr>
              <a:r>
                <a:rPr lang="es-ES" dirty="0"/>
                <a:t> 50%           40%       30%         20%       10%         8%          5%          3%            1%</a:t>
              </a:r>
              <a:endParaRPr lang="es-MX" dirty="0"/>
            </a:p>
          </p:txBody>
        </p:sp>
      </p:grpSp>
      <p:sp>
        <p:nvSpPr>
          <p:cNvPr id="11" name="Rectángulo 10">
            <a:extLst>
              <a:ext uri="{FF2B5EF4-FFF2-40B4-BE49-F238E27FC236}">
                <a16:creationId xmlns:a16="http://schemas.microsoft.com/office/drawing/2014/main" id="{99E3BB06-D4A2-4396-B490-56567C25FC37}"/>
              </a:ext>
            </a:extLst>
          </p:cNvPr>
          <p:cNvSpPr/>
          <p:nvPr/>
        </p:nvSpPr>
        <p:spPr>
          <a:xfrm>
            <a:off x="175208" y="320893"/>
            <a:ext cx="4502504" cy="892552"/>
          </a:xfrm>
          <a:prstGeom prst="rect">
            <a:avLst/>
          </a:prstGeom>
        </p:spPr>
        <p:txBody>
          <a:bodyPr wrap="square">
            <a:spAutoFit/>
          </a:bodyPr>
          <a:lstStyle/>
          <a:p>
            <a:r>
              <a:rPr lang="es-MX" sz="5200" dirty="0">
                <a:solidFill>
                  <a:srgbClr val="00297A"/>
                </a:solidFill>
                <a:latin typeface="Bodoni MT" panose="02070603080606020203" pitchFamily="18" charset="0"/>
              </a:rPr>
              <a:t>CONTRASTE</a:t>
            </a:r>
            <a:endParaRPr lang="es-MX" sz="5200" dirty="0"/>
          </a:p>
        </p:txBody>
      </p:sp>
      <p:pic>
        <p:nvPicPr>
          <p:cNvPr id="12" name="Imagen 11">
            <a:extLst>
              <a:ext uri="{FF2B5EF4-FFF2-40B4-BE49-F238E27FC236}">
                <a16:creationId xmlns:a16="http://schemas.microsoft.com/office/drawing/2014/main" id="{019B56E0-50A2-4350-8A9F-2370123924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3" name="Conector recto 12">
            <a:extLst>
              <a:ext uri="{FF2B5EF4-FFF2-40B4-BE49-F238E27FC236}">
                <a16:creationId xmlns:a16="http://schemas.microsoft.com/office/drawing/2014/main" id="{EF684CAB-52C4-4E4B-AAAA-5AFBA2D77E16}"/>
              </a:ext>
            </a:extLst>
          </p:cNvPr>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9A1D4FF1-FFD2-49D4-99F0-22445D48B9CD}"/>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7" name="Rectángulo 16">
            <a:extLst>
              <a:ext uri="{FF2B5EF4-FFF2-40B4-BE49-F238E27FC236}">
                <a16:creationId xmlns:a16="http://schemas.microsoft.com/office/drawing/2014/main" id="{379A4AEB-DD14-4803-9158-E57BF0A8BF96}"/>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1593942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CCC00461-BEDD-4C0D-B8C6-545CEFC7D738}" type="slidenum">
              <a:rPr lang="es-MX" smtClean="0"/>
              <a:t>65</a:t>
            </a:fld>
            <a:endParaRPr lang="es-MX"/>
          </a:p>
        </p:txBody>
      </p:sp>
      <p:sp>
        <p:nvSpPr>
          <p:cNvPr id="21" name="Rectángulo 20"/>
          <p:cNvSpPr/>
          <p:nvPr/>
        </p:nvSpPr>
        <p:spPr>
          <a:xfrm>
            <a:off x="175208" y="320893"/>
            <a:ext cx="5299317" cy="892552"/>
          </a:xfrm>
          <a:prstGeom prst="rect">
            <a:avLst/>
          </a:prstGeom>
        </p:spPr>
        <p:txBody>
          <a:bodyPr wrap="square">
            <a:spAutoFit/>
          </a:bodyPr>
          <a:lstStyle/>
          <a:p>
            <a:r>
              <a:rPr lang="es-MX" sz="5200" dirty="0">
                <a:solidFill>
                  <a:srgbClr val="00297A"/>
                </a:solidFill>
                <a:latin typeface="Bodoni MT" pitchFamily="18" charset="0"/>
              </a:rPr>
              <a:t>INTENSIDAD</a:t>
            </a:r>
            <a:endParaRPr lang="es-MX" sz="5200" dirty="0"/>
          </a:p>
        </p:txBody>
      </p:sp>
      <p:pic>
        <p:nvPicPr>
          <p:cNvPr id="23" name="Imagen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558" y="1406671"/>
            <a:ext cx="5623442" cy="4213090"/>
          </a:xfrm>
          <a:prstGeom prst="rect">
            <a:avLst/>
          </a:prstGeom>
        </p:spPr>
      </p:pic>
      <p:pic>
        <p:nvPicPr>
          <p:cNvPr id="25" name="Imagen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8" y="1406670"/>
            <a:ext cx="6339892" cy="4213091"/>
          </a:xfrm>
          <a:prstGeom prst="rect">
            <a:avLst/>
          </a:prstGeom>
        </p:spPr>
      </p:pic>
      <p:pic>
        <p:nvPicPr>
          <p:cNvPr id="27" name="Imagen 26"/>
          <p:cNvPicPr>
            <a:picLocks noChangeAspect="1"/>
          </p:cNvPicPr>
          <p:nvPr/>
        </p:nvPicPr>
        <p:blipFill rotWithShape="1">
          <a:blip r:embed="rId4" cstate="print">
            <a:extLst>
              <a:ext uri="{28A0092B-C50C-407E-A947-70E740481C1C}">
                <a14:useLocalDpi xmlns:a14="http://schemas.microsoft.com/office/drawing/2010/main" val="0"/>
              </a:ext>
            </a:extLst>
          </a:blip>
          <a:srcRect l="9019" t="8390" r="10468" b="11964"/>
          <a:stretch>
            <a:fillRect/>
          </a:stretch>
        </p:blipFill>
        <p:spPr>
          <a:xfrm>
            <a:off x="5609104" y="2581160"/>
            <a:ext cx="1884404" cy="1864110"/>
          </a:xfrm>
          <a:prstGeom prst="ellipse">
            <a:avLst/>
          </a:prstGeom>
        </p:spPr>
      </p:pic>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2" name="Conector recto 11"/>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C960FC98-C8CF-47B9-9763-900D7E554A91}"/>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6" name="Rectángulo 15">
            <a:extLst>
              <a:ext uri="{FF2B5EF4-FFF2-40B4-BE49-F238E27FC236}">
                <a16:creationId xmlns:a16="http://schemas.microsoft.com/office/drawing/2014/main" id="{2877AAA0-69B1-48BE-A430-2BCCF10C9496}"/>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66</a:t>
            </a:fld>
            <a:endParaRPr lang="es-MX"/>
          </a:p>
        </p:txBody>
      </p:sp>
      <p:grpSp>
        <p:nvGrpSpPr>
          <p:cNvPr id="3" name="Grupo 2"/>
          <p:cNvGrpSpPr/>
          <p:nvPr/>
        </p:nvGrpSpPr>
        <p:grpSpPr>
          <a:xfrm>
            <a:off x="175208" y="1550738"/>
            <a:ext cx="9978194" cy="3841531"/>
            <a:chOff x="-378524" y="1204292"/>
            <a:chExt cx="3323590" cy="1340067"/>
          </a:xfrm>
        </p:grpSpPr>
        <p:pic>
          <p:nvPicPr>
            <p:cNvPr id="4" name="Imagen 3"/>
            <p:cNvPicPr/>
            <p:nvPr/>
          </p:nvPicPr>
          <p:blipFill rotWithShape="1">
            <a:blip r:embed="rId2"/>
            <a:srcRect l="33176" t="52024" r="28923" b="41339"/>
            <a:stretch>
              <a:fillRect/>
            </a:stretch>
          </p:blipFill>
          <p:spPr bwMode="auto">
            <a:xfrm>
              <a:off x="-378524" y="2217334"/>
              <a:ext cx="3323590" cy="327025"/>
            </a:xfrm>
            <a:prstGeom prst="rect">
              <a:avLst/>
            </a:prstGeom>
            <a:ln>
              <a:noFill/>
            </a:ln>
          </p:spPr>
        </p:pic>
        <p:grpSp>
          <p:nvGrpSpPr>
            <p:cNvPr id="5" name="Grupo 4"/>
            <p:cNvGrpSpPr/>
            <p:nvPr/>
          </p:nvGrpSpPr>
          <p:grpSpPr>
            <a:xfrm>
              <a:off x="-378524" y="1204292"/>
              <a:ext cx="2596145" cy="978966"/>
              <a:chOff x="-1312777" y="-936779"/>
              <a:chExt cx="3966234" cy="1861443"/>
            </a:xfrm>
          </p:grpSpPr>
          <p:pic>
            <p:nvPicPr>
              <p:cNvPr id="6" name="Picture 2" descr="Resultado de imagen de matlab pixel intensity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31535" t="48129" r="57587" b="38528"/>
              <a:stretch>
                <a:fillRect/>
              </a:stretch>
            </p:blipFill>
            <p:spPr bwMode="auto">
              <a:xfrm>
                <a:off x="-1312777" y="-936779"/>
                <a:ext cx="1905902" cy="1857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de matlab pixel intensity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76794" t="41686" r="5741" b="38528"/>
              <a:stretch>
                <a:fillRect/>
              </a:stretch>
            </p:blipFill>
            <p:spPr bwMode="auto">
              <a:xfrm>
                <a:off x="611359" y="-913323"/>
                <a:ext cx="2042098" cy="183798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 name="Rectángulo 11"/>
          <p:cNvSpPr/>
          <p:nvPr/>
        </p:nvSpPr>
        <p:spPr>
          <a:xfrm>
            <a:off x="175208" y="320893"/>
            <a:ext cx="5299317" cy="892552"/>
          </a:xfrm>
          <a:prstGeom prst="rect">
            <a:avLst/>
          </a:prstGeom>
        </p:spPr>
        <p:txBody>
          <a:bodyPr wrap="square">
            <a:spAutoFit/>
          </a:bodyPr>
          <a:lstStyle/>
          <a:p>
            <a:r>
              <a:rPr lang="es-MX" sz="5200" dirty="0">
                <a:solidFill>
                  <a:srgbClr val="00297A"/>
                </a:solidFill>
                <a:latin typeface="Bodoni MT" pitchFamily="18" charset="0"/>
              </a:rPr>
              <a:t>INTENSIDAD</a:t>
            </a:r>
            <a:endParaRPr lang="es-MX" sz="5200" dirty="0"/>
          </a:p>
        </p:txBody>
      </p:sp>
      <mc:AlternateContent xmlns:mc="http://schemas.openxmlformats.org/markup-compatibility/2006" xmlns:a14="http://schemas.microsoft.com/office/drawing/2010/main">
        <mc:Choice Requires="a14">
          <p:sp>
            <p:nvSpPr>
              <p:cNvPr id="13" name="Rectángulo 12">
                <a:extLst/>
              </p:cNvPr>
              <p:cNvSpPr/>
              <p:nvPr/>
            </p:nvSpPr>
            <p:spPr>
              <a:xfrm>
                <a:off x="9899073" y="4600366"/>
                <a:ext cx="104067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MX" sz="3600" b="0" i="0" smtClean="0">
                          <a:effectLst/>
                          <a:latin typeface="Cambria Math" panose="02040503050406030204" pitchFamily="18" charset="0"/>
                          <a:ea typeface="Cambria Math" panose="02040503050406030204" pitchFamily="18" charset="0"/>
                          <a:cs typeface="Levenim MT" panose="020B0604020202020204" pitchFamily="2" charset="-79"/>
                        </a:rPr>
                        <m:t>bits</m:t>
                      </m:r>
                    </m:oMath>
                  </m:oMathPara>
                </a14:m>
                <a:endParaRPr lang="es-MX" sz="3600" dirty="0">
                  <a:latin typeface="PMingLiU" panose="02020500000000000000" pitchFamily="18" charset="-120"/>
                  <a:ea typeface="PMingLiU" panose="02020500000000000000" pitchFamily="18" charset="-120"/>
                </a:endParaRPr>
              </a:p>
            </p:txBody>
          </p:sp>
        </mc:Choice>
        <mc:Fallback xmlns="">
          <p:sp>
            <p:nvSpPr>
              <p:cNvPr id="13" name="Rectángulo 12"/>
              <p:cNvSpPr>
                <a:spLocks noRot="1" noChangeAspect="1" noMove="1" noResize="1" noEditPoints="1" noAdjustHandles="1" noChangeArrowheads="1" noChangeShapeType="1" noTextEdit="1"/>
              </p:cNvSpPr>
              <p:nvPr/>
            </p:nvSpPr>
            <p:spPr>
              <a:xfrm>
                <a:off x="9899073" y="4600366"/>
                <a:ext cx="1040670" cy="646331"/>
              </a:xfrm>
              <a:prstGeom prst="rect">
                <a:avLst/>
              </a:prstGeom>
              <a:blipFill rotWithShape="1">
                <a:blip r:embed="rId4"/>
                <a:stretch>
                  <a:fillRect/>
                </a:stretch>
              </a:blipFill>
            </p:spPr>
            <p:txBody>
              <a:bodyPr/>
              <a:lstStyle/>
              <a:p>
                <a:r>
                  <a:rPr lang="es-MX">
                    <a:noFill/>
                  </a:rPr>
                  <a:t> </a:t>
                </a:r>
              </a:p>
            </p:txBody>
          </p:sp>
        </mc:Fallback>
      </mc:AlternateContent>
      <p:graphicFrame>
        <p:nvGraphicFramePr>
          <p:cNvPr id="16" name="Tabla 15"/>
          <p:cNvGraphicFramePr>
            <a:graphicFrameLocks noGrp="1"/>
          </p:cNvGraphicFramePr>
          <p:nvPr/>
        </p:nvGraphicFramePr>
        <p:xfrm>
          <a:off x="1498501" y="5157593"/>
          <a:ext cx="6351976" cy="198120"/>
        </p:xfrm>
        <a:graphic>
          <a:graphicData uri="http://schemas.openxmlformats.org/drawingml/2006/table">
            <a:tbl>
              <a:tblPr firstRow="1" bandRow="1">
                <a:tableStyleId>{1E171933-4619-4E11-9A3F-F7608DF75F80}</a:tableStyleId>
              </a:tblPr>
              <a:tblGrid>
                <a:gridCol w="793997">
                  <a:extLst>
                    <a:ext uri="{9D8B030D-6E8A-4147-A177-3AD203B41FA5}">
                      <a16:colId xmlns:a16="http://schemas.microsoft.com/office/drawing/2014/main" val="20000"/>
                    </a:ext>
                  </a:extLst>
                </a:gridCol>
                <a:gridCol w="793997">
                  <a:extLst>
                    <a:ext uri="{9D8B030D-6E8A-4147-A177-3AD203B41FA5}">
                      <a16:colId xmlns:a16="http://schemas.microsoft.com/office/drawing/2014/main" val="20001"/>
                    </a:ext>
                  </a:extLst>
                </a:gridCol>
                <a:gridCol w="793997">
                  <a:extLst>
                    <a:ext uri="{9D8B030D-6E8A-4147-A177-3AD203B41FA5}">
                      <a16:colId xmlns:a16="http://schemas.microsoft.com/office/drawing/2014/main" val="20002"/>
                    </a:ext>
                  </a:extLst>
                </a:gridCol>
                <a:gridCol w="793997">
                  <a:extLst>
                    <a:ext uri="{9D8B030D-6E8A-4147-A177-3AD203B41FA5}">
                      <a16:colId xmlns:a16="http://schemas.microsoft.com/office/drawing/2014/main" val="20003"/>
                    </a:ext>
                  </a:extLst>
                </a:gridCol>
                <a:gridCol w="793997">
                  <a:extLst>
                    <a:ext uri="{9D8B030D-6E8A-4147-A177-3AD203B41FA5}">
                      <a16:colId xmlns:a16="http://schemas.microsoft.com/office/drawing/2014/main" val="20004"/>
                    </a:ext>
                  </a:extLst>
                </a:gridCol>
                <a:gridCol w="793997">
                  <a:extLst>
                    <a:ext uri="{9D8B030D-6E8A-4147-A177-3AD203B41FA5}">
                      <a16:colId xmlns:a16="http://schemas.microsoft.com/office/drawing/2014/main" val="20005"/>
                    </a:ext>
                  </a:extLst>
                </a:gridCol>
                <a:gridCol w="793997">
                  <a:extLst>
                    <a:ext uri="{9D8B030D-6E8A-4147-A177-3AD203B41FA5}">
                      <a16:colId xmlns:a16="http://schemas.microsoft.com/office/drawing/2014/main" val="20006"/>
                    </a:ext>
                  </a:extLst>
                </a:gridCol>
                <a:gridCol w="793997">
                  <a:extLst>
                    <a:ext uri="{9D8B030D-6E8A-4147-A177-3AD203B41FA5}">
                      <a16:colId xmlns:a16="http://schemas.microsoft.com/office/drawing/2014/main" val="20007"/>
                    </a:ext>
                  </a:extLst>
                </a:gridCol>
              </a:tblGrid>
              <a:tr h="179621">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tx1"/>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tx1">
                        <a:lumMod val="75000"/>
                        <a:lumOff val="25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tx1">
                        <a:lumMod val="65000"/>
                        <a:lumOff val="35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bg1">
                        <a:lumMod val="50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bg1">
                        <a:lumMod val="65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bg1">
                        <a:lumMod val="75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bg1">
                        <a:lumMod val="85000"/>
                      </a:schemeClr>
                    </a:solidFill>
                  </a:tcPr>
                </a:tc>
                <a:tc>
                  <a:txBody>
                    <a:bodyPr/>
                    <a:lstStyle/>
                    <a:p>
                      <a:endParaRPr lang="es-MX" sz="700"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7" name="Conector recto 16"/>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BF2CBFA2-82FB-4B71-9137-4C63E0C7DD1F}"/>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21" name="Rectángulo 20">
            <a:extLst>
              <a:ext uri="{FF2B5EF4-FFF2-40B4-BE49-F238E27FC236}">
                <a16:creationId xmlns:a16="http://schemas.microsoft.com/office/drawing/2014/main" id="{F15D95DA-1A13-46FC-9846-2ACD9340DD45}"/>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C51FB4A-9A43-4CB8-B384-D53BD3159ED1}"/>
              </a:ext>
            </a:extLst>
          </p:cNvPr>
          <p:cNvSpPr>
            <a:spLocks noGrp="1"/>
          </p:cNvSpPr>
          <p:nvPr>
            <p:ph type="sldNum" sz="quarter" idx="12"/>
          </p:nvPr>
        </p:nvSpPr>
        <p:spPr/>
        <p:txBody>
          <a:bodyPr/>
          <a:lstStyle/>
          <a:p>
            <a:fld id="{CCC00461-BEDD-4C0D-B8C6-545CEFC7D738}" type="slidenum">
              <a:rPr lang="es-MX" smtClean="0"/>
              <a:t>67</a:t>
            </a:fld>
            <a:endParaRPr lang="es-MX"/>
          </a:p>
        </p:txBody>
      </p:sp>
      <p:pic>
        <p:nvPicPr>
          <p:cNvPr id="4" name="Imagen 3">
            <a:extLst>
              <a:ext uri="{FF2B5EF4-FFF2-40B4-BE49-F238E27FC236}">
                <a16:creationId xmlns:a16="http://schemas.microsoft.com/office/drawing/2014/main" id="{9936DAD4-2B6F-4B54-A8E7-7EBCE39A9AB1}"/>
              </a:ext>
            </a:extLst>
          </p:cNvPr>
          <p:cNvPicPr>
            <a:picLocks noChangeAspect="1"/>
          </p:cNvPicPr>
          <p:nvPr/>
        </p:nvPicPr>
        <p:blipFill rotWithShape="1">
          <a:blip r:embed="rId2"/>
          <a:srcRect l="19465" t="10273" r="1324" b="12028"/>
          <a:stretch/>
        </p:blipFill>
        <p:spPr>
          <a:xfrm>
            <a:off x="-1" y="-1"/>
            <a:ext cx="12192001" cy="6723823"/>
          </a:xfrm>
          <a:prstGeom prst="rect">
            <a:avLst/>
          </a:prstGeom>
        </p:spPr>
      </p:pic>
      <p:sp>
        <p:nvSpPr>
          <p:cNvPr id="13" name="Rectángulo 12">
            <a:extLst>
              <a:ext uri="{FF2B5EF4-FFF2-40B4-BE49-F238E27FC236}">
                <a16:creationId xmlns:a16="http://schemas.microsoft.com/office/drawing/2014/main" id="{27D753ED-FA39-412D-B5E0-E3B56A813DC3}"/>
              </a:ext>
            </a:extLst>
          </p:cNvPr>
          <p:cNvSpPr/>
          <p:nvPr/>
        </p:nvSpPr>
        <p:spPr>
          <a:xfrm>
            <a:off x="11531490" y="6352143"/>
            <a:ext cx="1321020" cy="369332"/>
          </a:xfrm>
          <a:prstGeom prst="rect">
            <a:avLst/>
          </a:prstGeom>
        </p:spPr>
        <p:txBody>
          <a:bodyPr wrap="square">
            <a:spAutoFit/>
          </a:bodyPr>
          <a:lstStyle/>
          <a:p>
            <a:r>
              <a:rPr lang="es-MX" b="1" dirty="0">
                <a:solidFill>
                  <a:schemeClr val="bg1"/>
                </a:solidFill>
                <a:effectLst>
                  <a:outerShdw blurRad="38100" dist="38100" dir="2700000" algn="tl">
                    <a:srgbClr val="000000">
                      <a:alpha val="43137"/>
                    </a:srgbClr>
                  </a:outerShdw>
                </a:effectLst>
                <a:latin typeface="Levenim MT" panose="020B0604020202020204" pitchFamily="2" charset="-79"/>
                <a:cs typeface="Levenim MT" panose="020B0604020202020204" pitchFamily="2" charset="-79"/>
              </a:rPr>
              <a:t>1X</a:t>
            </a:r>
          </a:p>
        </p:txBody>
      </p:sp>
    </p:spTree>
    <p:extLst>
      <p:ext uri="{BB962C8B-B14F-4D97-AF65-F5344CB8AC3E}">
        <p14:creationId xmlns:p14="http://schemas.microsoft.com/office/powerpoint/2010/main" val="3383817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68</a:t>
            </a:fld>
            <a:endParaRPr lang="es-MX"/>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5534" b="10023"/>
          <a:stretch>
            <a:fillRect/>
          </a:stretch>
        </p:blipFill>
        <p:spPr>
          <a:xfrm>
            <a:off x="0" y="-1"/>
            <a:ext cx="12192000" cy="6858001"/>
          </a:xfrm>
          <a:prstGeom prst="rect">
            <a:avLst/>
          </a:prstGeom>
        </p:spPr>
      </p:pic>
      <p:sp>
        <p:nvSpPr>
          <p:cNvPr id="6" name="Rectángulo 5"/>
          <p:cNvSpPr/>
          <p:nvPr/>
        </p:nvSpPr>
        <p:spPr>
          <a:xfrm>
            <a:off x="0" y="5196594"/>
            <a:ext cx="5734373"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7" name="Título 1"/>
          <p:cNvSpPr txBox="1"/>
          <p:nvPr/>
        </p:nvSpPr>
        <p:spPr>
          <a:xfrm>
            <a:off x="233565" y="5297804"/>
            <a:ext cx="5500808" cy="10811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800" dirty="0">
                <a:solidFill>
                  <a:schemeClr val="bg1"/>
                </a:solidFill>
                <a:latin typeface="Bodoni MT" pitchFamily="18" charset="0"/>
              </a:rPr>
              <a:t>PRÁCTICA </a:t>
            </a:r>
          </a:p>
        </p:txBody>
      </p:sp>
      <p:pic>
        <p:nvPicPr>
          <p:cNvPr id="1028" name="Picture 4" descr="Imagen relacionada">
            <a:extLst>
              <a:ext uri="{FF2B5EF4-FFF2-40B4-BE49-F238E27FC236}">
                <a16:creationId xmlns:a16="http://schemas.microsoft.com/office/drawing/2014/main" id="{91F900D0-5ED4-41CC-A4DF-CC2C0E084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85"/>
          <a:stretch/>
        </p:blipFill>
        <p:spPr bwMode="auto">
          <a:xfrm>
            <a:off x="7048500" y="-1"/>
            <a:ext cx="5143500" cy="651762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7293244" y="4904206"/>
            <a:ext cx="4060556" cy="1077218"/>
          </a:xfrm>
          <a:prstGeom prst="rect">
            <a:avLst/>
          </a:prstGeom>
        </p:spPr>
        <p:txBody>
          <a:bodyPr wrap="square">
            <a:spAutoFit/>
          </a:bodyPr>
          <a:lstStyle/>
          <a:p>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Ejecuta la práctica </a:t>
            </a:r>
            <a:r>
              <a:rPr lang="es-MX" sz="3200" dirty="0" err="1">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ROI.m</a:t>
            </a:r>
            <a:endPar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3822421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69</a:t>
            </a:fld>
            <a:endParaRPr lang="es-MX"/>
          </a:p>
        </p:txBody>
      </p:sp>
      <p:sp>
        <p:nvSpPr>
          <p:cNvPr id="26" name="Rectángulo 25">
            <a:extLst>
              <a:ext uri="{FF2B5EF4-FFF2-40B4-BE49-F238E27FC236}">
                <a16:creationId xmlns:a16="http://schemas.microsoft.com/office/drawing/2014/main" id="{3B3EA089-B674-41A5-9A57-476B0E550532}"/>
              </a:ext>
            </a:extLst>
          </p:cNvPr>
          <p:cNvSpPr/>
          <p:nvPr/>
        </p:nvSpPr>
        <p:spPr>
          <a:xfrm>
            <a:off x="175208" y="320893"/>
            <a:ext cx="4502504" cy="892552"/>
          </a:xfrm>
          <a:prstGeom prst="rect">
            <a:avLst/>
          </a:prstGeom>
        </p:spPr>
        <p:txBody>
          <a:bodyPr wrap="square">
            <a:spAutoFit/>
          </a:bodyPr>
          <a:lstStyle/>
          <a:p>
            <a:r>
              <a:rPr lang="es-MX" sz="5200" dirty="0">
                <a:solidFill>
                  <a:srgbClr val="00297A"/>
                </a:solidFill>
                <a:latin typeface="Bodoni MT" panose="02070603080606020203" pitchFamily="18" charset="0"/>
              </a:rPr>
              <a:t>RUIDO</a:t>
            </a:r>
            <a:endParaRPr lang="es-MX" sz="5200" dirty="0"/>
          </a:p>
        </p:txBody>
      </p:sp>
      <p:pic>
        <p:nvPicPr>
          <p:cNvPr id="5" name="Imagen 4">
            <a:extLst>
              <a:ext uri="{FF2B5EF4-FFF2-40B4-BE49-F238E27FC236}">
                <a16:creationId xmlns:a16="http://schemas.microsoft.com/office/drawing/2014/main" id="{0BF69C72-32D9-48BF-A41A-A44C3F78B80D}"/>
              </a:ext>
            </a:extLst>
          </p:cNvPr>
          <p:cNvPicPr>
            <a:picLocks noChangeAspect="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58342" b="48500"/>
          <a:stretch/>
        </p:blipFill>
        <p:spPr>
          <a:xfrm>
            <a:off x="-73271" y="1005848"/>
            <a:ext cx="5336664" cy="4942857"/>
          </a:xfrm>
          <a:prstGeom prst="rect">
            <a:avLst/>
          </a:prstGeom>
        </p:spPr>
      </p:pic>
      <p:pic>
        <p:nvPicPr>
          <p:cNvPr id="8" name="Imagen 7">
            <a:extLst>
              <a:ext uri="{FF2B5EF4-FFF2-40B4-BE49-F238E27FC236}">
                <a16:creationId xmlns:a16="http://schemas.microsoft.com/office/drawing/2014/main" id="{C4CE87E3-BC5C-4260-BDDF-D5CE8C6710D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6369977" y="371665"/>
            <a:ext cx="5813215" cy="5813215"/>
          </a:xfrm>
          <a:prstGeom prst="rect">
            <a:avLst/>
          </a:prstGeom>
        </p:spPr>
      </p:pic>
      <p:sp>
        <p:nvSpPr>
          <p:cNvPr id="10" name="Marcador de contenido 2"/>
          <p:cNvSpPr txBox="1">
            <a:spLocks/>
          </p:cNvSpPr>
          <p:nvPr/>
        </p:nvSpPr>
        <p:spPr>
          <a:xfrm>
            <a:off x="3149698" y="472851"/>
            <a:ext cx="3220279" cy="23767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600" dirty="0">
                <a:latin typeface="PMingLiU" panose="02020500000000000000" pitchFamily="18" charset="-120"/>
                <a:ea typeface="PMingLiU" panose="02020500000000000000" pitchFamily="18" charset="-120"/>
              </a:rPr>
              <a:t>Se considera un ruido a aquel elemento que se encuentre en la imagen que no forme parte de la muestra.</a:t>
            </a:r>
          </a:p>
        </p:txBody>
      </p:sp>
      <p:pic>
        <p:nvPicPr>
          <p:cNvPr id="11" name="Imagen 10">
            <a:extLst>
              <a:ext uri="{FF2B5EF4-FFF2-40B4-BE49-F238E27FC236}">
                <a16:creationId xmlns:a16="http://schemas.microsoft.com/office/drawing/2014/main" id="{B6490C25-A9AB-4312-810E-1F2E4447E2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2" name="Conector recto 11">
            <a:extLst>
              <a:ext uri="{FF2B5EF4-FFF2-40B4-BE49-F238E27FC236}">
                <a16:creationId xmlns:a16="http://schemas.microsoft.com/office/drawing/2014/main" id="{4DB5F5EE-0CE6-476A-A417-5F44D44C7BD5}"/>
              </a:ext>
            </a:extLst>
          </p:cNvPr>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2719C397-0170-4490-860A-3D0FC4867E2C}"/>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6" name="Rectángulo 15">
            <a:extLst>
              <a:ext uri="{FF2B5EF4-FFF2-40B4-BE49-F238E27FC236}">
                <a16:creationId xmlns:a16="http://schemas.microsoft.com/office/drawing/2014/main" id="{A22DFB8D-3C2C-43BE-9569-F61365492FAE}"/>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95247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57094" y="6356350"/>
            <a:ext cx="2743200" cy="365125"/>
          </a:xfrm>
        </p:spPr>
        <p:txBody>
          <a:bodyPr/>
          <a:lstStyle/>
          <a:p>
            <a:fld id="{CCC00461-BEDD-4C0D-B8C6-545CEFC7D738}" type="slidenum">
              <a:rPr lang="es-MX" smtClean="0"/>
              <a:t>7</a:t>
            </a:fld>
            <a:endParaRPr lang="es-MX"/>
          </a:p>
        </p:txBody>
      </p:sp>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4858"/>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403" y="2772251"/>
            <a:ext cx="2641638" cy="2641638"/>
          </a:xfrm>
          <a:prstGeom prst="rect">
            <a:avLst/>
          </a:prstGeom>
        </p:spPr>
      </p:pic>
      <p:grpSp>
        <p:nvGrpSpPr>
          <p:cNvPr id="4" name="Grupo 3"/>
          <p:cNvGrpSpPr/>
          <p:nvPr/>
        </p:nvGrpSpPr>
        <p:grpSpPr>
          <a:xfrm>
            <a:off x="7200041" y="2862331"/>
            <a:ext cx="3141925" cy="4003160"/>
            <a:chOff x="7200041" y="2862331"/>
            <a:chExt cx="3141925" cy="4003160"/>
          </a:xfrm>
        </p:grpSpPr>
        <p:pic>
          <p:nvPicPr>
            <p:cNvPr id="7" name="Imagen 6"/>
            <p:cNvPicPr>
              <a:picLocks noChangeAspect="1"/>
            </p:cNvPicPr>
            <p:nvPr/>
          </p:nvPicPr>
          <p:blipFill rotWithShape="1">
            <a:blip r:embed="rId4">
              <a:clrChange>
                <a:clrFrom>
                  <a:srgbClr val="FFFFFF"/>
                </a:clrFrom>
                <a:clrTo>
                  <a:srgbClr val="FFFFFF">
                    <a:alpha val="0"/>
                  </a:srgbClr>
                </a:clrTo>
              </a:clrChange>
              <a:biLevel thresh="50000"/>
              <a:extLst>
                <a:ext uri="{BEBA8EAE-BF5A-486C-A8C5-ECC9F3942E4B}">
                  <a14:imgProps xmlns:a14="http://schemas.microsoft.com/office/drawing/2010/main">
                    <a14:imgLayer r:embed="rId5">
                      <a14:imgEffect>
                        <a14:brightnessContrast bright="20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rcRect l="41025" t="10372" r="6371" b="75710"/>
            <a:stretch>
              <a:fillRect/>
            </a:stretch>
          </p:blipFill>
          <p:spPr>
            <a:xfrm>
              <a:off x="7205360" y="2862331"/>
              <a:ext cx="3136606" cy="621747"/>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137" y="3654870"/>
              <a:ext cx="1443027" cy="1443027"/>
            </a:xfrm>
            <a:prstGeom prst="rect">
              <a:avLst/>
            </a:prstGeom>
          </p:spPr>
        </p:pic>
        <p:pic>
          <p:nvPicPr>
            <p:cNvPr id="11" name="Imagen 10"/>
            <p:cNvPicPr>
              <a:picLocks noChangeAspect="1"/>
            </p:cNvPicPr>
            <p:nvPr/>
          </p:nvPicPr>
          <p:blipFill rotWithShape="1">
            <a:blip r:embed="rId6">
              <a:extLst>
                <a:ext uri="{28A0092B-C50C-407E-A947-70E740481C1C}">
                  <a14:useLocalDpi xmlns:a14="http://schemas.microsoft.com/office/drawing/2010/main" val="0"/>
                </a:ext>
              </a:extLst>
            </a:blip>
            <a:srcRect l="17984" t="8708" r="26046"/>
            <a:stretch>
              <a:fillRect/>
            </a:stretch>
          </p:blipFill>
          <p:spPr>
            <a:xfrm rot="16200000">
              <a:off x="7863026" y="2857979"/>
              <a:ext cx="1851276" cy="3019649"/>
            </a:xfrm>
            <a:prstGeom prst="rect">
              <a:avLst/>
            </a:prstGeom>
          </p:spPr>
        </p:pic>
        <p:pic>
          <p:nvPicPr>
            <p:cNvPr id="12" name="Imagen 11"/>
            <p:cNvPicPr>
              <a:picLocks noChangeAspect="1"/>
            </p:cNvPicPr>
            <p:nvPr/>
          </p:nvPicPr>
          <p:blipFill rotWithShape="1">
            <a:blip r:embed="rId4">
              <a:clrChange>
                <a:clrFrom>
                  <a:srgbClr val="FFFFFF"/>
                </a:clrFrom>
                <a:clrTo>
                  <a:srgbClr val="FFFFFF">
                    <a:alpha val="0"/>
                  </a:srgbClr>
                </a:clrTo>
              </a:clrChange>
              <a:biLevel thresh="50000"/>
              <a:extLst>
                <a:ext uri="{BEBA8EAE-BF5A-486C-A8C5-ECC9F3942E4B}">
                  <a14:imgProps xmlns:a14="http://schemas.microsoft.com/office/drawing/2010/main">
                    <a14:imgLayer r:embed="rId5">
                      <a14:imgEffect>
                        <a14:brightnessContrast bright="20000" contrast="-40000"/>
                      </a14:imgEffect>
                      <a14:imgEffect>
                        <a14:saturation sat="0"/>
                      </a14:imgEffect>
                      <a14:imgEffect>
                        <a14:sharpenSoften amount="50000"/>
                      </a14:imgEffect>
                    </a14:imgLayer>
                  </a14:imgProps>
                </a:ext>
                <a:ext uri="{28A0092B-C50C-407E-A947-70E740481C1C}">
                  <a14:useLocalDpi xmlns:a14="http://schemas.microsoft.com/office/drawing/2010/main" val="0"/>
                </a:ext>
              </a:extLst>
            </a:blip>
            <a:srcRect l="41025" t="58688" r="6371" b="5567"/>
            <a:stretch>
              <a:fillRect/>
            </a:stretch>
          </p:blipFill>
          <p:spPr>
            <a:xfrm>
              <a:off x="7200041" y="5268689"/>
              <a:ext cx="3136606" cy="1596802"/>
            </a:xfrm>
            <a:prstGeom prst="rect">
              <a:avLst/>
            </a:prstGeom>
          </p:spPr>
        </p:pic>
      </p:grpSp>
      <p:sp>
        <p:nvSpPr>
          <p:cNvPr id="2" name="Titl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70</a:t>
            </a:fld>
            <a:endParaRPr lang="es-MX"/>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50739" cy="5918167"/>
          </a:xfrm>
          <a:prstGeom prst="rect">
            <a:avLst/>
          </a:prstGeom>
        </p:spPr>
      </p:pic>
      <mc:AlternateContent xmlns:mc="http://schemas.openxmlformats.org/markup-compatibility/2006" xmlns:a14="http://schemas.microsoft.com/office/drawing/2010/main">
        <mc:Choice Requires="a14">
          <p:sp>
            <p:nvSpPr>
              <p:cNvPr id="11" name="Rectángulo 10">
                <a:extLst/>
              </p:cNvPr>
              <p:cNvSpPr/>
              <p:nvPr/>
            </p:nvSpPr>
            <p:spPr>
              <a:xfrm>
                <a:off x="7815209" y="1488039"/>
                <a:ext cx="3917879" cy="2942087"/>
              </a:xfrm>
              <a:prstGeom prst="rect">
                <a:avLst/>
              </a:prstGeom>
            </p:spPr>
            <p:txBody>
              <a:bodyPr wrap="square">
                <a:spAutoFit/>
              </a:bodyPr>
              <a:lstStyle/>
              <a:p>
                <a:r>
                  <a:rPr lang="es-MX" sz="2600" dirty="0">
                    <a:latin typeface="PMingLiU" panose="02020500000000000000" pitchFamily="18" charset="-120"/>
                    <a:ea typeface="PMingLiU" panose="02020500000000000000" pitchFamily="18" charset="-120"/>
                  </a:rPr>
                  <a:t>El SNR permite medir la relación de la señal y ruido en la imagen.</a:t>
                </a:r>
              </a:p>
              <a:p>
                <a:endParaRPr lang="es-ES" sz="2600" dirty="0">
                  <a:latin typeface="PMingLiU" panose="02020500000000000000" pitchFamily="18" charset="-120"/>
                  <a:ea typeface="PMingLiU" panose="02020500000000000000" pitchFamily="18" charset="-120"/>
                </a:endParaRPr>
              </a:p>
              <a:p>
                <a:endParaRPr lang="es-MX" sz="2800" dirty="0"/>
              </a:p>
              <a:p>
                <a:pPr algn="ctr"/>
                <a14:m>
                  <m:oMathPara xmlns:m="http://schemas.openxmlformats.org/officeDocument/2006/math">
                    <m:oMathParaPr>
                      <m:jc m:val="centerGroup"/>
                    </m:oMathParaPr>
                    <m:oMath xmlns:m="http://schemas.openxmlformats.org/officeDocument/2006/math">
                      <m:r>
                        <a:rPr lang="es-MX" sz="2800" b="1" i="1" dirty="0">
                          <a:solidFill>
                            <a:srgbClr val="00297A"/>
                          </a:solidFill>
                          <a:latin typeface="Cambria Math" panose="02040503050406030204" pitchFamily="18" charset="0"/>
                        </a:rPr>
                        <m:t>𝑺𝑵𝑹</m:t>
                      </m:r>
                      <m:r>
                        <a:rPr lang="es-MX" sz="2800" b="1" i="1" dirty="0">
                          <a:solidFill>
                            <a:srgbClr val="00297A"/>
                          </a:solidFill>
                          <a:latin typeface="Cambria Math" panose="02040503050406030204" pitchFamily="18" charset="0"/>
                        </a:rPr>
                        <m:t>= </m:t>
                      </m:r>
                      <m:f>
                        <m:fPr>
                          <m:ctrlPr>
                            <a:rPr lang="es-MX" sz="2800" b="1" i="1" dirty="0">
                              <a:solidFill>
                                <a:srgbClr val="00297A"/>
                              </a:solidFill>
                              <a:latin typeface="Cambria Math" panose="02040503050406030204" pitchFamily="18" charset="0"/>
                            </a:rPr>
                          </m:ctrlPr>
                        </m:fPr>
                        <m:num>
                          <m:r>
                            <a:rPr lang="es-MX" sz="2800" b="1" i="1" dirty="0">
                              <a:solidFill>
                                <a:srgbClr val="00297A"/>
                              </a:solidFill>
                              <a:latin typeface="Cambria Math" panose="02040503050406030204" pitchFamily="18" charset="0"/>
                            </a:rPr>
                            <m:t>𝑺𝒆</m:t>
                          </m:r>
                          <m:r>
                            <a:rPr lang="es-MX" sz="2800" b="1" i="1" dirty="0">
                              <a:solidFill>
                                <a:srgbClr val="00297A"/>
                              </a:solidFill>
                              <a:latin typeface="Cambria Math" panose="02040503050406030204" pitchFamily="18" charset="0"/>
                            </a:rPr>
                            <m:t>ñ</m:t>
                          </m:r>
                          <m:r>
                            <a:rPr lang="es-MX" sz="2800" b="1" i="1" dirty="0">
                              <a:solidFill>
                                <a:srgbClr val="00297A"/>
                              </a:solidFill>
                              <a:latin typeface="Cambria Math" panose="02040503050406030204" pitchFamily="18" charset="0"/>
                            </a:rPr>
                            <m:t>𝒂𝒍</m:t>
                          </m:r>
                        </m:num>
                        <m:den>
                          <m:r>
                            <a:rPr lang="es-MX" sz="2800" b="1" i="1" dirty="0">
                              <a:solidFill>
                                <a:srgbClr val="00297A"/>
                              </a:solidFill>
                              <a:latin typeface="Cambria Math" panose="02040503050406030204" pitchFamily="18" charset="0"/>
                            </a:rPr>
                            <m:t>𝑹𝒖𝒊𝒅𝒐</m:t>
                          </m:r>
                          <m:r>
                            <m:rPr>
                              <m:nor/>
                            </m:rPr>
                            <a:rPr lang="es-ES" sz="2800" b="1" dirty="0">
                              <a:solidFill>
                                <a:srgbClr val="00297A"/>
                              </a:solidFill>
                            </a:rPr>
                            <m:t> </m:t>
                          </m:r>
                        </m:den>
                      </m:f>
                    </m:oMath>
                  </m:oMathPara>
                </a14:m>
                <a:endParaRPr lang="es-MX" sz="2800" dirty="0"/>
              </a:p>
            </p:txBody>
          </p:sp>
        </mc:Choice>
        <mc:Fallback xmlns="">
          <p:sp>
            <p:nvSpPr>
              <p:cNvPr id="11" name="Rectángulo 10"/>
              <p:cNvSpPr>
                <a:spLocks noRot="1" noChangeAspect="1" noMove="1" noResize="1" noEditPoints="1" noAdjustHandles="1" noChangeArrowheads="1" noChangeShapeType="1" noTextEdit="1"/>
              </p:cNvSpPr>
              <p:nvPr/>
            </p:nvSpPr>
            <p:spPr>
              <a:xfrm>
                <a:off x="7815209" y="1488039"/>
                <a:ext cx="3917879" cy="2942087"/>
              </a:xfrm>
              <a:prstGeom prst="rect">
                <a:avLst/>
              </a:prstGeom>
              <a:blipFill rotWithShape="1">
                <a:blip r:embed="rId3"/>
                <a:stretch>
                  <a:fillRect l="-2799" t="-1863"/>
                </a:stretch>
              </a:blipFill>
            </p:spPr>
            <p:txBody>
              <a:bodyPr/>
              <a:lstStyle/>
              <a:p>
                <a:r>
                  <a:rPr lang="es-MX">
                    <a:noFill/>
                  </a:rPr>
                  <a:t> </a:t>
                </a:r>
              </a:p>
            </p:txBody>
          </p:sp>
        </mc:Fallback>
      </mc:AlternateContent>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0" name="Conector recto 9"/>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F9904B9F-045F-4CD3-880D-B3C2E69B8F51}"/>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5" name="Rectángulo 14">
            <a:extLst>
              <a:ext uri="{FF2B5EF4-FFF2-40B4-BE49-F238E27FC236}">
                <a16:creationId xmlns:a16="http://schemas.microsoft.com/office/drawing/2014/main" id="{530EAAF8-0420-4826-830C-5F914F97A2C6}"/>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CCC00461-BEDD-4C0D-B8C6-545CEFC7D738}" type="slidenum">
              <a:rPr lang="es-MX" smtClean="0"/>
              <a:t>71</a:t>
            </a:fld>
            <a:endParaRPr lang="es-MX"/>
          </a:p>
        </p:txBody>
      </p:sp>
      <p:grpSp>
        <p:nvGrpSpPr>
          <p:cNvPr id="21" name="Grupo 20"/>
          <p:cNvGrpSpPr/>
          <p:nvPr/>
        </p:nvGrpSpPr>
        <p:grpSpPr>
          <a:xfrm>
            <a:off x="3224098" y="1089376"/>
            <a:ext cx="7818634" cy="4844819"/>
            <a:chOff x="338059" y="833718"/>
            <a:chExt cx="6225314" cy="4177542"/>
          </a:xfrm>
        </p:grpSpPr>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85" y="833718"/>
              <a:ext cx="5596988" cy="4120998"/>
            </a:xfrm>
            <a:prstGeom prst="rect">
              <a:avLst/>
            </a:prstGeom>
          </p:spPr>
        </p:pic>
        <p:sp>
          <p:nvSpPr>
            <p:cNvPr id="12" name="Marcador de contenido 23"/>
            <p:cNvSpPr txBox="1"/>
            <p:nvPr/>
          </p:nvSpPr>
          <p:spPr>
            <a:xfrm>
              <a:off x="338059" y="1405621"/>
              <a:ext cx="966386" cy="571903"/>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sz="2400" b="1" dirty="0">
                  <a:solidFill>
                    <a:srgbClr val="00297A"/>
                  </a:solidFill>
                  <a:latin typeface="Franklin Gothic Medium (Títulos)"/>
                </a:rPr>
                <a:t>0.5</a:t>
              </a:r>
            </a:p>
          </p:txBody>
        </p:sp>
        <p:sp>
          <p:nvSpPr>
            <p:cNvPr id="13" name="Marcador de contenido 23"/>
            <p:cNvSpPr txBox="1"/>
            <p:nvPr/>
          </p:nvSpPr>
          <p:spPr>
            <a:xfrm>
              <a:off x="338059" y="2588648"/>
              <a:ext cx="966386" cy="571903"/>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sz="2400" b="1" dirty="0">
                  <a:solidFill>
                    <a:srgbClr val="00297A"/>
                  </a:solidFill>
                  <a:latin typeface="Franklin Gothic Medium (Títulos)"/>
                </a:rPr>
                <a:t>1.0</a:t>
              </a:r>
            </a:p>
          </p:txBody>
        </p:sp>
        <p:sp>
          <p:nvSpPr>
            <p:cNvPr id="14" name="Marcador de contenido 23"/>
            <p:cNvSpPr txBox="1"/>
            <p:nvPr/>
          </p:nvSpPr>
          <p:spPr>
            <a:xfrm>
              <a:off x="338522" y="3809951"/>
              <a:ext cx="966386" cy="571903"/>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sz="2400" b="1" dirty="0">
                  <a:solidFill>
                    <a:srgbClr val="00297A"/>
                  </a:solidFill>
                  <a:latin typeface="Franklin Gothic Medium (Títulos)"/>
                </a:rPr>
                <a:t>2.0</a:t>
              </a:r>
            </a:p>
          </p:txBody>
        </p:sp>
        <p:sp>
          <p:nvSpPr>
            <p:cNvPr id="15" name="Marcador de contenido 23"/>
            <p:cNvSpPr txBox="1"/>
            <p:nvPr/>
          </p:nvSpPr>
          <p:spPr>
            <a:xfrm>
              <a:off x="4881281" y="1921091"/>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Columna</a:t>
              </a:r>
              <a:endParaRPr lang="es-ES" sz="2400" dirty="0">
                <a:solidFill>
                  <a:srgbClr val="00297A"/>
                </a:solidFill>
                <a:latin typeface="Franklin Gothic Medium (Títulos)"/>
              </a:endParaRPr>
            </a:p>
          </p:txBody>
        </p:sp>
        <p:sp>
          <p:nvSpPr>
            <p:cNvPr id="16" name="Marcador de contenido 23"/>
            <p:cNvSpPr txBox="1"/>
            <p:nvPr/>
          </p:nvSpPr>
          <p:spPr>
            <a:xfrm>
              <a:off x="4885764" y="3337509"/>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Columna</a:t>
              </a:r>
              <a:endParaRPr lang="es-ES" sz="2400" dirty="0">
                <a:solidFill>
                  <a:srgbClr val="00297A"/>
                </a:solidFill>
                <a:latin typeface="Franklin Gothic Medium (Títulos)"/>
              </a:endParaRPr>
            </a:p>
          </p:txBody>
        </p:sp>
        <p:sp>
          <p:nvSpPr>
            <p:cNvPr id="17" name="Marcador de contenido 23"/>
            <p:cNvSpPr txBox="1"/>
            <p:nvPr/>
          </p:nvSpPr>
          <p:spPr>
            <a:xfrm>
              <a:off x="4890247" y="4646351"/>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Columna</a:t>
              </a:r>
              <a:endParaRPr lang="es-ES" sz="2400" dirty="0">
                <a:solidFill>
                  <a:srgbClr val="00297A"/>
                </a:solidFill>
                <a:latin typeface="Franklin Gothic Medium (Títulos)"/>
              </a:endParaRPr>
            </a:p>
          </p:txBody>
        </p:sp>
        <p:sp>
          <p:nvSpPr>
            <p:cNvPr id="18" name="Marcador de contenido 23"/>
            <p:cNvSpPr txBox="1"/>
            <p:nvPr/>
          </p:nvSpPr>
          <p:spPr>
            <a:xfrm rot="16200000">
              <a:off x="3626222" y="4084737"/>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Contraste</a:t>
              </a:r>
              <a:endParaRPr lang="es-ES" sz="2400" dirty="0">
                <a:solidFill>
                  <a:srgbClr val="00297A"/>
                </a:solidFill>
                <a:latin typeface="Franklin Gothic Medium (Títulos)"/>
              </a:endParaRPr>
            </a:p>
          </p:txBody>
        </p:sp>
        <p:sp>
          <p:nvSpPr>
            <p:cNvPr id="19" name="Marcador de contenido 23"/>
            <p:cNvSpPr txBox="1"/>
            <p:nvPr/>
          </p:nvSpPr>
          <p:spPr>
            <a:xfrm rot="16200000">
              <a:off x="3630705" y="2731073"/>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Contraste</a:t>
              </a:r>
              <a:endParaRPr lang="es-ES" sz="2400" dirty="0">
                <a:solidFill>
                  <a:srgbClr val="00297A"/>
                </a:solidFill>
                <a:latin typeface="Franklin Gothic Medium (Títulos)"/>
              </a:endParaRPr>
            </a:p>
          </p:txBody>
        </p:sp>
        <p:sp>
          <p:nvSpPr>
            <p:cNvPr id="20" name="Marcador de contenido 23"/>
            <p:cNvSpPr txBox="1"/>
            <p:nvPr/>
          </p:nvSpPr>
          <p:spPr>
            <a:xfrm rot="16200000">
              <a:off x="3635188" y="1484983"/>
              <a:ext cx="1237129" cy="364909"/>
            </a:xfrm>
            <a:prstGeom prst="rect">
              <a:avLst/>
            </a:prstGeom>
          </p:spPr>
          <p:txBody>
            <a:bodyPr vert="horz" lIns="91440" tIns="45720" rIns="91440" bIns="45720" rtlCol="0" anchor="ctr">
              <a:normAutofit/>
            </a:bodyPr>
            <a:lstStyle>
              <a:lvl1pPr marL="306070" indent="-306070" algn="l" defTabSz="457200" rtl="0" eaLnBrk="1" latinLnBrk="0" hangingPunct="1">
                <a:spcBef>
                  <a:spcPct val="20000"/>
                </a:spcBef>
                <a:spcAft>
                  <a:spcPts val="600"/>
                </a:spcAft>
                <a:buClr>
                  <a:schemeClr val="accent2"/>
                </a:buClr>
                <a:buSzPct val="92000"/>
                <a:buFont typeface="Wingdings 2" pitchFamily="18" charset="2"/>
                <a:buChar char=""/>
                <a:defRPr sz="20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itchFamily="18" charset="2"/>
                <a:buChar char=""/>
                <a:defRPr sz="18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itchFamily="18" charset="2"/>
                <a:buChar char=""/>
                <a:defRPr sz="16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itchFamily="18" charset="2"/>
                <a:buChar char=""/>
                <a:defRPr sz="1400" kern="1200">
                  <a:solidFill>
                    <a:schemeClr val="tx2"/>
                  </a:solidFill>
                  <a:latin typeface="+mn-lt"/>
                  <a:ea typeface="+mn-ea"/>
                  <a:cs typeface="+mn-cs"/>
                </a:defRPr>
              </a:lvl9pPr>
            </a:lstStyle>
            <a:p>
              <a:pPr marL="0" indent="0">
                <a:buFont typeface="Wingdings 2" pitchFamily="18" charset="2"/>
                <a:buNone/>
              </a:pPr>
              <a:r>
                <a:rPr lang="es-ES" dirty="0">
                  <a:solidFill>
                    <a:srgbClr val="00297A"/>
                  </a:solidFill>
                  <a:latin typeface="Franklin Gothic Medium (Títulos)"/>
                </a:rPr>
                <a:t>Contraste</a:t>
              </a:r>
              <a:endParaRPr lang="es-ES" sz="2400" dirty="0">
                <a:solidFill>
                  <a:srgbClr val="00297A"/>
                </a:solidFill>
                <a:latin typeface="Franklin Gothic Medium (Títulos)"/>
              </a:endParaRPr>
            </a:p>
          </p:txBody>
        </p:sp>
      </p:grpSp>
      <p:sp>
        <p:nvSpPr>
          <p:cNvPr id="26" name="Rectángulo 25"/>
          <p:cNvSpPr/>
          <p:nvPr/>
        </p:nvSpPr>
        <p:spPr>
          <a:xfrm>
            <a:off x="175208" y="320893"/>
            <a:ext cx="4502504" cy="892552"/>
          </a:xfrm>
          <a:prstGeom prst="rect">
            <a:avLst/>
          </a:prstGeom>
        </p:spPr>
        <p:txBody>
          <a:bodyPr wrap="square">
            <a:spAutoFit/>
          </a:bodyPr>
          <a:lstStyle/>
          <a:p>
            <a:r>
              <a:rPr lang="es-MX" sz="5200" dirty="0">
                <a:solidFill>
                  <a:srgbClr val="00297A"/>
                </a:solidFill>
                <a:latin typeface="Bodoni MT" pitchFamily="18" charset="0"/>
              </a:rPr>
              <a:t>SNR</a:t>
            </a:r>
            <a:endParaRPr lang="es-MX" sz="5200" dirty="0"/>
          </a:p>
        </p:txBody>
      </p:sp>
      <p:pic>
        <p:nvPicPr>
          <p:cNvPr id="27" name="Imagen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28" name="Conector recto 27"/>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7A74C66F-6BBB-4BFE-95CC-75680D07B1F4}"/>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23" name="Rectángulo 22">
            <a:extLst>
              <a:ext uri="{FF2B5EF4-FFF2-40B4-BE49-F238E27FC236}">
                <a16:creationId xmlns:a16="http://schemas.microsoft.com/office/drawing/2014/main" id="{2A5F5445-DC1F-4ABD-96BA-BDFE8AC11222}"/>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a:off x="0" y="423116"/>
            <a:ext cx="8293394"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2" name="Título 1"/>
          <p:cNvSpPr>
            <a:spLocks noGrp="1"/>
          </p:cNvSpPr>
          <p:nvPr>
            <p:ph type="ctrTitle"/>
          </p:nvPr>
        </p:nvSpPr>
        <p:spPr>
          <a:xfrm>
            <a:off x="233565" y="524326"/>
            <a:ext cx="7213450" cy="1081180"/>
          </a:xfrm>
        </p:spPr>
        <p:txBody>
          <a:bodyPr>
            <a:noAutofit/>
          </a:bodyPr>
          <a:lstStyle/>
          <a:p>
            <a:pPr algn="l"/>
            <a:r>
              <a:rPr lang="es-MX" sz="6800" dirty="0">
                <a:solidFill>
                  <a:schemeClr val="bg1"/>
                </a:solidFill>
                <a:latin typeface="Bodoni MT" pitchFamily="18" charset="0"/>
              </a:rPr>
              <a:t>CONTENIDO</a:t>
            </a:r>
          </a:p>
        </p:txBody>
      </p:sp>
      <p:pic>
        <p:nvPicPr>
          <p:cNvPr id="7" name="Imagen 6"/>
          <p:cNvPicPr>
            <a:picLocks noChangeAspect="1"/>
          </p:cNvPicPr>
          <p:nvPr/>
        </p:nvPicPr>
        <p:blipFill rotWithShape="1">
          <a:blip r:embed="rId3" cstate="print">
            <a:extLst>
              <a:ext uri="{28A0092B-C50C-407E-A947-70E740481C1C}">
                <a14:useLocalDpi xmlns:a14="http://schemas.microsoft.com/office/drawing/2010/main" val="0"/>
              </a:ext>
            </a:extLst>
          </a:blip>
          <a:srcRect l="49275"/>
          <a:stretch>
            <a:fillRect/>
          </a:stretch>
        </p:blipFill>
        <p:spPr>
          <a:xfrm>
            <a:off x="8293393" y="423116"/>
            <a:ext cx="3898800" cy="5764551"/>
          </a:xfrm>
          <a:prstGeom prst="rect">
            <a:avLst/>
          </a:prstGeom>
        </p:spPr>
      </p:pic>
      <p:cxnSp>
        <p:nvCxnSpPr>
          <p:cNvPr id="13" name="Conector recto 12"/>
          <p:cNvCxnSpPr/>
          <p:nvPr/>
        </p:nvCxnSpPr>
        <p:spPr>
          <a:xfrm>
            <a:off x="4532449" y="6211041"/>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4037" y="6275089"/>
            <a:ext cx="569156" cy="502448"/>
          </a:xfrm>
          <a:prstGeom prst="rect">
            <a:avLst/>
          </a:prstGeom>
        </p:spPr>
      </p:pic>
      <p:sp>
        <p:nvSpPr>
          <p:cNvPr id="25" name="Subtítulo 2"/>
          <p:cNvSpPr>
            <a:spLocks noGrp="1"/>
          </p:cNvSpPr>
          <p:nvPr>
            <p:ph type="subTitle" idx="1"/>
          </p:nvPr>
        </p:nvSpPr>
        <p:spPr>
          <a:xfrm>
            <a:off x="467481" y="2398684"/>
            <a:ext cx="7191206" cy="3130514"/>
          </a:xfrm>
        </p:spPr>
        <p:txBody>
          <a:bodyPr>
            <a:normAutofit/>
          </a:bodyPr>
          <a:lstStyle/>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a:t>
            </a:r>
          </a:p>
          <a:p>
            <a:pPr algn="l"/>
            <a:r>
              <a:rPr lang="es-ES" sz="2600" dirty="0">
                <a:solidFill>
                  <a:schemeClr val="bg1">
                    <a:lumMod val="75000"/>
                  </a:schemeClr>
                </a:solidFill>
                <a:latin typeface="PMingLiU" panose="020B0604030504040204" pitchFamily="18" charset="-120"/>
                <a:ea typeface="PMingLiU" panose="020B0604030504040204" pitchFamily="18" charset="-120"/>
              </a:rPr>
              <a:t>Sistemas ópticos</a:t>
            </a:r>
          </a:p>
          <a:p>
            <a:pPr algn="l"/>
            <a:r>
              <a:rPr lang="es-ES" sz="2600" dirty="0">
                <a:solidFill>
                  <a:schemeClr val="bg1">
                    <a:lumMod val="75000"/>
                  </a:schemeClr>
                </a:solidFill>
                <a:latin typeface="PMingLiU" panose="020B0604030504040204" pitchFamily="18" charset="-120"/>
                <a:ea typeface="PMingLiU" panose="020B0604030504040204" pitchFamily="18" charset="-120"/>
              </a:rPr>
              <a:t>Calibración de cámara</a:t>
            </a:r>
          </a:p>
          <a:p>
            <a:pPr algn="l"/>
            <a:r>
              <a:rPr lang="es-ES" sz="2600" dirty="0">
                <a:solidFill>
                  <a:schemeClr val="bg1">
                    <a:lumMod val="75000"/>
                  </a:schemeClr>
                </a:solidFill>
                <a:latin typeface="PMingLiU" panose="020B0604030504040204" pitchFamily="18" charset="-120"/>
                <a:ea typeface="PMingLiU" panose="020B0604030504040204" pitchFamily="18" charset="-120"/>
              </a:rPr>
              <a:t>Introducción a las imágenes digitales</a:t>
            </a:r>
          </a:p>
          <a:p>
            <a:pPr algn="l"/>
            <a:r>
              <a:rPr lang="es-ES" sz="2600" dirty="0">
                <a:solidFill>
                  <a:srgbClr val="002060"/>
                </a:solidFill>
                <a:latin typeface="PMingLiU" panose="020B0604030504040204" pitchFamily="18" charset="-120"/>
                <a:ea typeface="PMingLiU" panose="020B0604030504040204" pitchFamily="18" charset="-120"/>
              </a:rPr>
              <a:t>Procesamiento digital de imágenes</a:t>
            </a:r>
          </a:p>
        </p:txBody>
      </p:sp>
      <p:sp>
        <p:nvSpPr>
          <p:cNvPr id="10" name="Rectángulo 9">
            <a:extLst>
              <a:ext uri="{FF2B5EF4-FFF2-40B4-BE49-F238E27FC236}">
                <a16:creationId xmlns:a16="http://schemas.microsoft.com/office/drawing/2014/main" id="{29E8B27B-C440-4ECB-9C91-47ECE7DA7838}"/>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1" name="Rectángulo 10">
            <a:extLst>
              <a:ext uri="{FF2B5EF4-FFF2-40B4-BE49-F238E27FC236}">
                <a16:creationId xmlns:a16="http://schemas.microsoft.com/office/drawing/2014/main" id="{CA8C3514-047F-4C6D-A057-D722E2A48C77}"/>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CCC00461-BEDD-4C0D-B8C6-545CEFC7D738}" type="slidenum">
              <a:rPr lang="es-MX" smtClean="0"/>
              <a:t>73</a:t>
            </a:fld>
            <a:endParaRPr lang="es-MX"/>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5534" b="10023"/>
          <a:stretch>
            <a:fillRect/>
          </a:stretch>
        </p:blipFill>
        <p:spPr>
          <a:xfrm>
            <a:off x="0" y="-1"/>
            <a:ext cx="12192000" cy="6858001"/>
          </a:xfrm>
          <a:prstGeom prst="rect">
            <a:avLst/>
          </a:prstGeom>
        </p:spPr>
      </p:pic>
      <p:sp>
        <p:nvSpPr>
          <p:cNvPr id="6" name="Rectángulo 5"/>
          <p:cNvSpPr/>
          <p:nvPr/>
        </p:nvSpPr>
        <p:spPr>
          <a:xfrm>
            <a:off x="0" y="5196594"/>
            <a:ext cx="5734373" cy="1321031"/>
          </a:xfrm>
          <a:prstGeom prst="rect">
            <a:avLst/>
          </a:prstGeom>
          <a:solidFill>
            <a:srgbClr val="002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00297A"/>
              </a:solidFill>
            </a:endParaRPr>
          </a:p>
        </p:txBody>
      </p:sp>
      <p:sp>
        <p:nvSpPr>
          <p:cNvPr id="7" name="Título 1"/>
          <p:cNvSpPr txBox="1"/>
          <p:nvPr/>
        </p:nvSpPr>
        <p:spPr>
          <a:xfrm>
            <a:off x="233565" y="5297804"/>
            <a:ext cx="5500808" cy="108118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6800" dirty="0">
                <a:solidFill>
                  <a:schemeClr val="bg1"/>
                </a:solidFill>
                <a:latin typeface="Bodoni MT" pitchFamily="18" charset="0"/>
              </a:rPr>
              <a:t>PRÁCTICA </a:t>
            </a:r>
          </a:p>
        </p:txBody>
      </p:sp>
      <p:grpSp>
        <p:nvGrpSpPr>
          <p:cNvPr id="3" name="Grupo 2">
            <a:extLst>
              <a:ext uri="{FF2B5EF4-FFF2-40B4-BE49-F238E27FC236}">
                <a16:creationId xmlns:a16="http://schemas.microsoft.com/office/drawing/2014/main" id="{41AAA4A3-96C6-437B-B54A-460FA2CF27DA}"/>
              </a:ext>
            </a:extLst>
          </p:cNvPr>
          <p:cNvGrpSpPr/>
          <p:nvPr/>
        </p:nvGrpSpPr>
        <p:grpSpPr>
          <a:xfrm>
            <a:off x="7048500" y="0"/>
            <a:ext cx="5143500" cy="6517625"/>
            <a:chOff x="7048500" y="0"/>
            <a:chExt cx="5143500" cy="6517625"/>
          </a:xfrm>
        </p:grpSpPr>
        <p:pic>
          <p:nvPicPr>
            <p:cNvPr id="9" name="Picture 4" descr="Imagen relacionada">
              <a:extLst>
                <a:ext uri="{FF2B5EF4-FFF2-40B4-BE49-F238E27FC236}">
                  <a16:creationId xmlns:a16="http://schemas.microsoft.com/office/drawing/2014/main" id="{2736C8BE-59BE-4C45-908A-DAD850E960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a:off x="7048500" y="4904205"/>
              <a:ext cx="5143500" cy="16134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OpenCV_Logo">
              <a:extLst>
                <a:ext uri="{FF2B5EF4-FFF2-40B4-BE49-F238E27FC236}">
                  <a16:creationId xmlns:a16="http://schemas.microsoft.com/office/drawing/2014/main" id="{628535DE-97D8-4974-8973-18BCFCB63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0" y="0"/>
              <a:ext cx="40767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n relacionada">
              <a:extLst>
                <a:ext uri="{FF2B5EF4-FFF2-40B4-BE49-F238E27FC236}">
                  <a16:creationId xmlns:a16="http://schemas.microsoft.com/office/drawing/2014/main" id="{6B0D690F-3B65-41FC-A9BC-92D3F8FD68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a:off x="7048500" y="3428999"/>
              <a:ext cx="5143500" cy="16134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n relacionada">
              <a:extLst>
                <a:ext uri="{FF2B5EF4-FFF2-40B4-BE49-F238E27FC236}">
                  <a16:creationId xmlns:a16="http://schemas.microsoft.com/office/drawing/2014/main" id="{F938BC6F-E1A3-4487-BEA0-01CC31F8E4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989" b="6985"/>
            <a:stretch/>
          </p:blipFill>
          <p:spPr bwMode="auto">
            <a:xfrm rot="5400000" flipH="1">
              <a:off x="8893045" y="1844545"/>
              <a:ext cx="5143500" cy="145441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ángulo 7"/>
          <p:cNvSpPr/>
          <p:nvPr/>
        </p:nvSpPr>
        <p:spPr>
          <a:xfrm>
            <a:off x="7404239" y="5196594"/>
            <a:ext cx="4060556" cy="584775"/>
          </a:xfrm>
          <a:prstGeom prst="rect">
            <a:avLst/>
          </a:prstGeom>
        </p:spPr>
        <p:txBody>
          <a:bodyPr wrap="square">
            <a:spAutoFit/>
          </a:bodyPr>
          <a:lstStyle/>
          <a:p>
            <a:r>
              <a:rPr lang="es-MX" sz="3200" dirty="0">
                <a:effectLst>
                  <a:outerShdw blurRad="38100" dist="38100" dir="2700000" algn="tl">
                    <a:srgbClr val="000000">
                      <a:alpha val="43137"/>
                    </a:srgbClr>
                  </a:outerShdw>
                </a:effectLst>
                <a:latin typeface="PMingLiU" panose="02020500000000000000" pitchFamily="18" charset="-120"/>
                <a:ea typeface="PMingLiU" panose="02020500000000000000" pitchFamily="18" charset="-120"/>
              </a:rPr>
              <a:t>Ejecuta las prácticas.</a:t>
            </a:r>
          </a:p>
        </p:txBody>
      </p:sp>
    </p:spTree>
    <p:extLst>
      <p:ext uri="{BB962C8B-B14F-4D97-AF65-F5344CB8AC3E}">
        <p14:creationId xmlns:p14="http://schemas.microsoft.com/office/powerpoint/2010/main" val="3667616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10558300" y="6294800"/>
            <a:ext cx="1052510" cy="365125"/>
          </a:xfrm>
        </p:spPr>
        <p:txBody>
          <a:bodyPr/>
          <a:lstStyle/>
          <a:p>
            <a:fld id="{CCC00461-BEDD-4C0D-B8C6-545CEFC7D738}" type="slidenum">
              <a:rPr lang="es-MX" smtClean="0"/>
              <a:t>74</a:t>
            </a:fld>
            <a:endParaRPr lang="es-MX"/>
          </a:p>
        </p:txBody>
      </p:sp>
      <p:sp>
        <p:nvSpPr>
          <p:cNvPr id="4" name="Título 3"/>
          <p:cNvSpPr>
            <a:spLocks noGrp="1"/>
          </p:cNvSpPr>
          <p:nvPr>
            <p:ph type="title" idx="4294967295"/>
          </p:nvPr>
        </p:nvSpPr>
        <p:spPr>
          <a:xfrm>
            <a:off x="175209" y="246652"/>
            <a:ext cx="5476126" cy="933414"/>
          </a:xfrm>
        </p:spPr>
        <p:txBody>
          <a:bodyPr>
            <a:noAutofit/>
          </a:bodyPr>
          <a:lstStyle/>
          <a:p>
            <a:r>
              <a:rPr lang="es-ES" sz="5200" cap="none" dirty="0">
                <a:solidFill>
                  <a:srgbClr val="00297A"/>
                </a:solidFill>
                <a:latin typeface="Bodoni MT" pitchFamily="18" charset="0"/>
              </a:rPr>
              <a:t>REFERENCIAS</a:t>
            </a:r>
            <a:endParaRPr lang="es-MX" sz="5200" cap="none" dirty="0">
              <a:solidFill>
                <a:srgbClr val="00297A"/>
              </a:solidFill>
              <a:latin typeface="Bodoni MT" pitchFamily="18" charset="0"/>
            </a:endParaRPr>
          </a:p>
        </p:txBody>
      </p:sp>
      <p:sp>
        <p:nvSpPr>
          <p:cNvPr id="6" name="Marcador de contenido 5"/>
          <p:cNvSpPr>
            <a:spLocks noGrp="1"/>
          </p:cNvSpPr>
          <p:nvPr>
            <p:ph sz="half" idx="4294967295"/>
          </p:nvPr>
        </p:nvSpPr>
        <p:spPr>
          <a:xfrm>
            <a:off x="175209" y="1244113"/>
            <a:ext cx="11752262" cy="4616450"/>
          </a:xfrm>
        </p:spPr>
        <p:txBody>
          <a:bodyPr>
            <a:normAutofit lnSpcReduction="10000"/>
          </a:bodyPr>
          <a:lstStyle/>
          <a:p>
            <a:pPr marL="0" indent="0">
              <a:lnSpc>
                <a:spcPct val="120000"/>
              </a:lnSpc>
              <a:buNone/>
            </a:pPr>
            <a:r>
              <a:rPr lang="en-US" b="1" dirty="0">
                <a:latin typeface="PMingLiU" panose="02020500000000000000" pitchFamily="18" charset="-120"/>
                <a:ea typeface="PMingLiU" panose="02020500000000000000" pitchFamily="18" charset="-120"/>
              </a:rPr>
              <a:t>Gonzalez, R. C., &amp; Woods, R. E. </a:t>
            </a:r>
            <a:r>
              <a:rPr lang="en-US" dirty="0">
                <a:latin typeface="PMingLiU" panose="02020500000000000000" pitchFamily="18" charset="-120"/>
                <a:ea typeface="PMingLiU" panose="02020500000000000000" pitchFamily="18" charset="-120"/>
              </a:rPr>
              <a:t>(2002). Digital image processing second edition. Beijing: Publishing House of Electronics Industry, 455.</a:t>
            </a:r>
          </a:p>
          <a:p>
            <a:pPr marL="0" indent="0">
              <a:lnSpc>
                <a:spcPct val="120000"/>
              </a:lnSpc>
              <a:buNone/>
            </a:pPr>
            <a:r>
              <a:rPr lang="es-MX" b="1" dirty="0">
                <a:latin typeface="PMingLiU" panose="02020500000000000000" pitchFamily="18" charset="-120"/>
                <a:ea typeface="PMingLiU" panose="02020500000000000000" pitchFamily="18" charset="-120"/>
              </a:rPr>
              <a:t>Ponce, J., Forsyth, D., </a:t>
            </a:r>
            <a:r>
              <a:rPr lang="es-MX" b="1" dirty="0" err="1">
                <a:latin typeface="PMingLiU" panose="02020500000000000000" pitchFamily="18" charset="-120"/>
                <a:ea typeface="PMingLiU" panose="02020500000000000000" pitchFamily="18" charset="-120"/>
              </a:rPr>
              <a:t>Willow</a:t>
            </a:r>
            <a:r>
              <a:rPr lang="es-MX" b="1" dirty="0">
                <a:latin typeface="PMingLiU" panose="02020500000000000000" pitchFamily="18" charset="-120"/>
                <a:ea typeface="PMingLiU" panose="02020500000000000000" pitchFamily="18" charset="-120"/>
              </a:rPr>
              <a:t>, E. P., </a:t>
            </a:r>
            <a:r>
              <a:rPr lang="es-MX" b="1" dirty="0" err="1">
                <a:latin typeface="PMingLiU" panose="02020500000000000000" pitchFamily="18" charset="-120"/>
                <a:ea typeface="PMingLiU" panose="02020500000000000000" pitchFamily="18" charset="-120"/>
              </a:rPr>
              <a:t>Antipolis-Méditerranée</a:t>
            </a:r>
            <a:r>
              <a:rPr lang="es-MX" b="1" dirty="0">
                <a:latin typeface="PMingLiU" panose="02020500000000000000" pitchFamily="18" charset="-120"/>
                <a:ea typeface="PMingLiU" panose="02020500000000000000" pitchFamily="18" charset="-120"/>
              </a:rPr>
              <a:t>, S., </a:t>
            </a:r>
            <a:r>
              <a:rPr lang="es-MX" b="1" dirty="0" err="1">
                <a:latin typeface="PMingLiU" panose="02020500000000000000" pitchFamily="18" charset="-120"/>
                <a:ea typeface="PMingLiU" panose="02020500000000000000" pitchFamily="18" charset="-120"/>
              </a:rPr>
              <a:t>d’activité</a:t>
            </a:r>
            <a:r>
              <a:rPr lang="es-MX" b="1" dirty="0">
                <a:latin typeface="PMingLiU" panose="02020500000000000000" pitchFamily="18" charset="-120"/>
                <a:ea typeface="PMingLiU" panose="02020500000000000000" pitchFamily="18" charset="-120"/>
              </a:rPr>
              <a:t> </a:t>
            </a:r>
            <a:r>
              <a:rPr lang="es-MX" b="1" dirty="0" err="1">
                <a:latin typeface="PMingLiU" panose="02020500000000000000" pitchFamily="18" charset="-120"/>
                <a:ea typeface="PMingLiU" panose="02020500000000000000" pitchFamily="18" charset="-120"/>
              </a:rPr>
              <a:t>RAweb</a:t>
            </a:r>
            <a:r>
              <a:rPr lang="es-MX" b="1" dirty="0">
                <a:latin typeface="PMingLiU" panose="02020500000000000000" pitchFamily="18" charset="-120"/>
                <a:ea typeface="PMingLiU" panose="02020500000000000000" pitchFamily="18" charset="-120"/>
              </a:rPr>
              <a:t>, R., </a:t>
            </a:r>
            <a:r>
              <a:rPr lang="es-MX" b="1" dirty="0" err="1">
                <a:latin typeface="PMingLiU" panose="02020500000000000000" pitchFamily="18" charset="-120"/>
                <a:ea typeface="PMingLiU" panose="02020500000000000000" pitchFamily="18" charset="-120"/>
              </a:rPr>
              <a:t>Inria</a:t>
            </a:r>
            <a:r>
              <a:rPr lang="es-MX" b="1" dirty="0">
                <a:latin typeface="PMingLiU" panose="02020500000000000000" pitchFamily="18" charset="-120"/>
                <a:ea typeface="PMingLiU" panose="02020500000000000000" pitchFamily="18" charset="-120"/>
              </a:rPr>
              <a:t>, L., &amp; </a:t>
            </a:r>
            <a:r>
              <a:rPr lang="es-MX" b="1" dirty="0" err="1">
                <a:latin typeface="PMingLiU" panose="02020500000000000000" pitchFamily="18" charset="-120"/>
                <a:ea typeface="PMingLiU" panose="02020500000000000000" pitchFamily="18" charset="-120"/>
              </a:rPr>
              <a:t>Alumni</a:t>
            </a:r>
            <a:r>
              <a:rPr lang="es-MX" b="1" dirty="0">
                <a:latin typeface="PMingLiU" panose="02020500000000000000" pitchFamily="18" charset="-120"/>
                <a:ea typeface="PMingLiU" panose="02020500000000000000" pitchFamily="18" charset="-120"/>
              </a:rPr>
              <a:t>, I. </a:t>
            </a:r>
            <a:r>
              <a:rPr lang="es-MX" dirty="0">
                <a:latin typeface="PMingLiU" panose="02020500000000000000" pitchFamily="18" charset="-120"/>
                <a:ea typeface="PMingLiU" panose="02020500000000000000" pitchFamily="18" charset="-120"/>
              </a:rPr>
              <a:t>(2011). </a:t>
            </a:r>
            <a:r>
              <a:rPr lang="es-MX" dirty="0" err="1">
                <a:latin typeface="PMingLiU" panose="02020500000000000000" pitchFamily="18" charset="-120"/>
                <a:ea typeface="PMingLiU" panose="02020500000000000000" pitchFamily="18" charset="-120"/>
              </a:rPr>
              <a:t>Computer</a:t>
            </a:r>
            <a:r>
              <a:rPr lang="es-MX" dirty="0">
                <a:latin typeface="PMingLiU" panose="02020500000000000000" pitchFamily="18" charset="-120"/>
                <a:ea typeface="PMingLiU" panose="02020500000000000000" pitchFamily="18" charset="-120"/>
              </a:rPr>
              <a:t> </a:t>
            </a:r>
            <a:r>
              <a:rPr lang="es-MX" dirty="0" err="1">
                <a:latin typeface="PMingLiU" panose="02020500000000000000" pitchFamily="18" charset="-120"/>
                <a:ea typeface="PMingLiU" panose="02020500000000000000" pitchFamily="18" charset="-120"/>
              </a:rPr>
              <a:t>vision</a:t>
            </a:r>
            <a:r>
              <a:rPr lang="es-MX" dirty="0">
                <a:latin typeface="PMingLiU" panose="02020500000000000000" pitchFamily="18" charset="-120"/>
                <a:ea typeface="PMingLiU" panose="02020500000000000000" pitchFamily="18" charset="-120"/>
              </a:rPr>
              <a:t>: a </a:t>
            </a:r>
            <a:r>
              <a:rPr lang="es-MX" dirty="0" err="1">
                <a:latin typeface="PMingLiU" panose="02020500000000000000" pitchFamily="18" charset="-120"/>
                <a:ea typeface="PMingLiU" panose="02020500000000000000" pitchFamily="18" charset="-120"/>
              </a:rPr>
              <a:t>modern</a:t>
            </a:r>
            <a:r>
              <a:rPr lang="es-MX" dirty="0">
                <a:latin typeface="PMingLiU" panose="02020500000000000000" pitchFamily="18" charset="-120"/>
                <a:ea typeface="PMingLiU" panose="02020500000000000000" pitchFamily="18" charset="-120"/>
              </a:rPr>
              <a:t> </a:t>
            </a:r>
            <a:r>
              <a:rPr lang="es-MX" dirty="0" err="1">
                <a:latin typeface="PMingLiU" panose="02020500000000000000" pitchFamily="18" charset="-120"/>
                <a:ea typeface="PMingLiU" panose="02020500000000000000" pitchFamily="18" charset="-120"/>
              </a:rPr>
              <a:t>approach</a:t>
            </a:r>
            <a:r>
              <a:rPr lang="es-MX" dirty="0">
                <a:latin typeface="PMingLiU" panose="02020500000000000000" pitchFamily="18" charset="-120"/>
                <a:ea typeface="PMingLiU" panose="02020500000000000000" pitchFamily="18" charset="-120"/>
              </a:rPr>
              <a:t>. </a:t>
            </a:r>
            <a:r>
              <a:rPr lang="es-MX" dirty="0" err="1">
                <a:latin typeface="PMingLiU" panose="02020500000000000000" pitchFamily="18" charset="-120"/>
                <a:ea typeface="PMingLiU" panose="02020500000000000000" pitchFamily="18" charset="-120"/>
              </a:rPr>
              <a:t>Computer</a:t>
            </a:r>
            <a:r>
              <a:rPr lang="es-MX" dirty="0">
                <a:latin typeface="PMingLiU" panose="02020500000000000000" pitchFamily="18" charset="-120"/>
                <a:ea typeface="PMingLiU" panose="02020500000000000000" pitchFamily="18" charset="-120"/>
              </a:rPr>
              <a:t>, 16(11).</a:t>
            </a:r>
          </a:p>
          <a:p>
            <a:pPr marL="0" indent="0">
              <a:lnSpc>
                <a:spcPct val="120000"/>
              </a:lnSpc>
              <a:buNone/>
            </a:pPr>
            <a:r>
              <a:rPr lang="en-US" b="1" dirty="0">
                <a:latin typeface="PMingLiU" panose="02020500000000000000" pitchFamily="18" charset="-120"/>
                <a:ea typeface="PMingLiU" panose="02020500000000000000" pitchFamily="18" charset="-120"/>
              </a:rPr>
              <a:t>Hecht, E. </a:t>
            </a:r>
            <a:r>
              <a:rPr lang="en-US" dirty="0">
                <a:latin typeface="PMingLiU" panose="02020500000000000000" pitchFamily="18" charset="-120"/>
                <a:ea typeface="PMingLiU" panose="02020500000000000000" pitchFamily="18" charset="-120"/>
              </a:rPr>
              <a:t>(2002). Optics. 2002. Pearson Education, Inc.,, 360, 366-367.</a:t>
            </a:r>
          </a:p>
          <a:p>
            <a:pPr marL="0" indent="0">
              <a:lnSpc>
                <a:spcPct val="120000"/>
              </a:lnSpc>
              <a:buNone/>
            </a:pPr>
            <a:r>
              <a:rPr lang="en-US" dirty="0" err="1">
                <a:latin typeface="PMingLiU" panose="02020500000000000000" pitchFamily="18" charset="-120"/>
                <a:ea typeface="PMingLiU" panose="02020500000000000000" pitchFamily="18" charset="-120"/>
              </a:rPr>
              <a:t>Apuntes</a:t>
            </a:r>
            <a:r>
              <a:rPr lang="en-US" dirty="0">
                <a:latin typeface="PMingLiU" panose="02020500000000000000" pitchFamily="18" charset="-120"/>
                <a:ea typeface="PMingLiU" panose="02020500000000000000" pitchFamily="18" charset="-120"/>
              </a:rPr>
              <a:t> </a:t>
            </a:r>
            <a:r>
              <a:rPr lang="en-US" dirty="0" err="1">
                <a:latin typeface="PMingLiU" panose="02020500000000000000" pitchFamily="18" charset="-120"/>
                <a:ea typeface="PMingLiU" panose="02020500000000000000" pitchFamily="18" charset="-120"/>
              </a:rPr>
              <a:t>personales</a:t>
            </a:r>
            <a:r>
              <a:rPr lang="en-US" dirty="0">
                <a:latin typeface="PMingLiU" panose="02020500000000000000" pitchFamily="18" charset="-120"/>
                <a:ea typeface="PMingLiU" panose="02020500000000000000" pitchFamily="18" charset="-120"/>
              </a:rPr>
              <a:t>.</a:t>
            </a:r>
          </a:p>
          <a:p>
            <a:pPr marL="0" indent="0">
              <a:lnSpc>
                <a:spcPct val="120000"/>
              </a:lnSpc>
              <a:buNone/>
            </a:pPr>
            <a:r>
              <a:rPr lang="en-US" dirty="0" err="1">
                <a:latin typeface="PMingLiU" panose="02020500000000000000" pitchFamily="18" charset="-120"/>
                <a:ea typeface="PMingLiU" panose="02020500000000000000" pitchFamily="18" charset="-120"/>
              </a:rPr>
              <a:t>Referencias</a:t>
            </a:r>
            <a:r>
              <a:rPr lang="en-US" dirty="0">
                <a:latin typeface="PMingLiU" panose="02020500000000000000" pitchFamily="18" charset="-120"/>
                <a:ea typeface="PMingLiU" panose="02020500000000000000" pitchFamily="18" charset="-120"/>
              </a:rPr>
              <a:t> </a:t>
            </a:r>
            <a:r>
              <a:rPr lang="en-US" dirty="0" err="1">
                <a:latin typeface="PMingLiU" panose="02020500000000000000" pitchFamily="18" charset="-120"/>
                <a:ea typeface="PMingLiU" panose="02020500000000000000" pitchFamily="18" charset="-120"/>
              </a:rPr>
              <a:t>diversas</a:t>
            </a:r>
            <a:r>
              <a:rPr lang="en-US" dirty="0">
                <a:latin typeface="PMingLiU" panose="02020500000000000000" pitchFamily="18" charset="-120"/>
                <a:ea typeface="PMingLiU" panose="02020500000000000000" pitchFamily="18" charset="-120"/>
              </a:rPr>
              <a:t> de Octave</a:t>
            </a:r>
            <a:r>
              <a:rPr lang="es-MX" dirty="0">
                <a:latin typeface="PMingLiU" panose="02020500000000000000" pitchFamily="18" charset="-120"/>
                <a:ea typeface="PMingLiU" panose="02020500000000000000" pitchFamily="18" charset="-120"/>
              </a:rPr>
              <a:t>, Python y </a:t>
            </a:r>
            <a:r>
              <a:rPr lang="es-MX" dirty="0" err="1">
                <a:latin typeface="PMingLiU" panose="02020500000000000000" pitchFamily="18" charset="-120"/>
                <a:ea typeface="PMingLiU" panose="02020500000000000000" pitchFamily="18" charset="-120"/>
              </a:rPr>
              <a:t>OpenCV</a:t>
            </a:r>
            <a:r>
              <a:rPr lang="es-MX" dirty="0">
                <a:latin typeface="PMingLiU" panose="02020500000000000000" pitchFamily="18" charset="-120"/>
                <a:ea typeface="PMingLiU" panose="02020500000000000000" pitchFamily="18" charset="-120"/>
              </a:rPr>
              <a:t>.</a:t>
            </a:r>
            <a:endParaRPr lang="en-US" dirty="0">
              <a:latin typeface="PMingLiU" panose="02020500000000000000" pitchFamily="18" charset="-120"/>
              <a:ea typeface="PMingLiU" panose="02020500000000000000" pitchFamily="18" charset="-120"/>
            </a:endParaRPr>
          </a:p>
        </p:txBody>
      </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94121" y="6306085"/>
            <a:ext cx="589072" cy="520030"/>
          </a:xfrm>
          <a:prstGeom prst="rect">
            <a:avLst/>
          </a:prstGeom>
        </p:spPr>
      </p:pic>
      <p:cxnSp>
        <p:nvCxnSpPr>
          <p:cNvPr id="13" name="Conector recto 12"/>
          <p:cNvCxnSpPr/>
          <p:nvPr/>
        </p:nvCxnSpPr>
        <p:spPr>
          <a:xfrm>
            <a:off x="4538852" y="6242037"/>
            <a:ext cx="7657200"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204D9DF3-652F-4E62-B638-DD219AEA19B3}"/>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0" name="Rectángulo 9">
            <a:extLst>
              <a:ext uri="{FF2B5EF4-FFF2-40B4-BE49-F238E27FC236}">
                <a16:creationId xmlns:a16="http://schemas.microsoft.com/office/drawing/2014/main" id="{FECE15F5-C6EF-4499-8E30-4ABFAD297DE5}"/>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56"/>
            <a:ext cx="12192000" cy="688297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Entrada de lápiz 6"/>
              <p14:cNvContentPartPr/>
              <p14:nvPr/>
            </p14:nvContentPartPr>
            <p14:xfrm>
              <a:off x="2535480" y="2438280"/>
              <a:ext cx="360" cy="360"/>
            </p14:xfrm>
          </p:contentPart>
        </mc:Choice>
        <mc:Fallback xmlns="">
          <p:pic>
            <p:nvPicPr>
              <p:cNvPr id="7" name="Entrada de lápiz 6"/>
            </p:nvPicPr>
            <p:blipFill>
              <a:blip r:embed="rId4"/>
            </p:blipFill>
            <p:spPr>
              <a:xfrm>
                <a:off x="2535480" y="2438280"/>
                <a:ext cx="360" cy="360"/>
              </a:xfrm>
              <a:prstGeom prst="rect"/>
            </p:spPr>
          </p:pic>
        </mc:Fallback>
      </mc:AlternateContent>
      <p:sp>
        <p:nvSpPr>
          <p:cNvPr id="9" name="Rectángulo 8"/>
          <p:cNvSpPr/>
          <p:nvPr/>
        </p:nvSpPr>
        <p:spPr>
          <a:xfrm>
            <a:off x="4666108" y="5313988"/>
            <a:ext cx="5100959" cy="1627112"/>
          </a:xfrm>
          <a:prstGeom prst="rect">
            <a:avLst/>
          </a:prstGeom>
        </p:spPr>
        <p:txBody>
          <a:bodyPr wrap="square">
            <a:spAutoFit/>
          </a:bodyPr>
          <a:lstStyle/>
          <a:p>
            <a:pPr algn="ctr" defTabSz="685800">
              <a:lnSpc>
                <a:spcPct val="90000"/>
              </a:lnSpc>
              <a:spcBef>
                <a:spcPts val="750"/>
              </a:spcBef>
            </a:pPr>
            <a:r>
              <a:rPr lang="es-ES" kern="0" dirty="0">
                <a:solidFill>
                  <a:srgbClr val="00297A"/>
                </a:solidFill>
                <a:latin typeface="PMingLiU" panose="02020500000000000000" pitchFamily="18" charset="-120"/>
                <a:ea typeface="PMingLiU" panose="02020500000000000000" pitchFamily="18" charset="-120"/>
              </a:rPr>
              <a:t>CICATA IPN Unidad Querétaro   </a:t>
            </a:r>
          </a:p>
          <a:p>
            <a:pPr algn="ctr" defTabSz="685800">
              <a:lnSpc>
                <a:spcPct val="90000"/>
              </a:lnSpc>
              <a:spcBef>
                <a:spcPts val="750"/>
              </a:spcBef>
            </a:pPr>
            <a:r>
              <a:rPr lang="es-ES" kern="0" dirty="0">
                <a:solidFill>
                  <a:srgbClr val="00297A"/>
                </a:solidFill>
                <a:latin typeface="PMingLiU" panose="02020500000000000000" pitchFamily="18" charset="-120"/>
                <a:ea typeface="PMingLiU" panose="02020500000000000000" pitchFamily="18" charset="-120"/>
              </a:rPr>
              <a:t>Tel. (442) 2290804 Ext. 81021/ 81047</a:t>
            </a:r>
            <a:br>
              <a:rPr lang="es-ES" kern="0" dirty="0">
                <a:solidFill>
                  <a:srgbClr val="00297A"/>
                </a:solidFill>
                <a:latin typeface="PMingLiU" panose="02020500000000000000" pitchFamily="18" charset="-120"/>
                <a:ea typeface="PMingLiU" panose="02020500000000000000" pitchFamily="18" charset="-120"/>
              </a:rPr>
            </a:br>
            <a:r>
              <a:rPr lang="es-ES" kern="0" dirty="0">
                <a:solidFill>
                  <a:srgbClr val="00297A"/>
                </a:solidFill>
                <a:latin typeface="PMingLiU" panose="02020500000000000000" pitchFamily="18" charset="-120"/>
                <a:ea typeface="PMingLiU" panose="02020500000000000000" pitchFamily="18" charset="-120"/>
              </a:rPr>
              <a:t>Cerro Blanco No. 141, Col. Colinas del Cimatario. C.P. 76090. Querétaro, Qro.</a:t>
            </a:r>
          </a:p>
          <a:p>
            <a:pPr algn="ctr" defTabSz="685800">
              <a:lnSpc>
                <a:spcPct val="90000"/>
              </a:lnSpc>
              <a:spcBef>
                <a:spcPts val="750"/>
              </a:spcBef>
            </a:pPr>
            <a:r>
              <a:rPr lang="es-ES" kern="0" dirty="0">
                <a:solidFill>
                  <a:srgbClr val="00297A"/>
                </a:solidFill>
                <a:latin typeface="PMingLiU" panose="02020500000000000000" pitchFamily="18" charset="-120"/>
                <a:ea typeface="PMingLiU" panose="02020500000000000000" pitchFamily="18" charset="-120"/>
              </a:rPr>
              <a:t>www.cicataqroipn.mx</a:t>
            </a:r>
          </a:p>
        </p:txBody>
      </p:sp>
      <p:pic>
        <p:nvPicPr>
          <p:cNvPr id="27" name="Imagen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5542" y="5881866"/>
            <a:ext cx="1070430" cy="944968"/>
          </a:xfrm>
          <a:prstGeom prst="rect">
            <a:avLst/>
          </a:prstGeom>
        </p:spPr>
      </p:pic>
      <p:pic>
        <p:nvPicPr>
          <p:cNvPr id="29" name="Imagen 28"/>
          <p:cNvPicPr>
            <a:picLocks noChangeAspect="1"/>
          </p:cNvPicPr>
          <p:nvPr/>
        </p:nvPicPr>
        <p:blipFill>
          <a:blip r:embed="rId6"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11084990" y="4470180"/>
            <a:ext cx="763861" cy="1132312"/>
          </a:xfrm>
          <a:prstGeom prst="rect">
            <a:avLst/>
          </a:prstGeom>
        </p:spPr>
      </p:pic>
      <p:pic>
        <p:nvPicPr>
          <p:cNvPr id="32" name="Marcador de contenido 4"/>
          <p:cNvPicPr>
            <a:picLocks noChangeAspect="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091252" y="-235106"/>
            <a:ext cx="5962650" cy="4219575"/>
          </a:xfrm>
          <a:prstGeom prst="rect">
            <a:avLst/>
          </a:prstGeom>
        </p:spPr>
      </p:pic>
      <p:sp>
        <p:nvSpPr>
          <p:cNvPr id="4" name="Rectángulo 3"/>
          <p:cNvSpPr/>
          <p:nvPr/>
        </p:nvSpPr>
        <p:spPr>
          <a:xfrm>
            <a:off x="4432747" y="4083431"/>
            <a:ext cx="6096000" cy="1045414"/>
          </a:xfrm>
          <a:prstGeom prst="rect">
            <a:avLst/>
          </a:prstGeom>
        </p:spPr>
        <p:txBody>
          <a:bodyPr>
            <a:spAutoFit/>
          </a:bodyPr>
          <a:lstStyle/>
          <a:p>
            <a:pPr defTabSz="685800">
              <a:lnSpc>
                <a:spcPct val="90000"/>
              </a:lnSpc>
              <a:spcBef>
                <a:spcPts val="750"/>
              </a:spcBef>
            </a:pPr>
            <a:r>
              <a:rPr lang="es-ES" kern="0" dirty="0">
                <a:solidFill>
                  <a:prstClr val="black"/>
                </a:solidFill>
                <a:latin typeface="PMingLiU" panose="02020500000000000000" pitchFamily="18" charset="-120"/>
                <a:ea typeface="PMingLiU" panose="02020500000000000000" pitchFamily="18" charset="-120"/>
              </a:rPr>
              <a:t>Ing. Ángel Hernández, ahernandezp1800@alumno.ipn.mx</a:t>
            </a:r>
          </a:p>
          <a:p>
            <a:pPr defTabSz="685800">
              <a:lnSpc>
                <a:spcPct val="90000"/>
              </a:lnSpc>
              <a:spcBef>
                <a:spcPts val="750"/>
              </a:spcBef>
            </a:pPr>
            <a:r>
              <a:rPr lang="es-ES" kern="0" dirty="0">
                <a:solidFill>
                  <a:prstClr val="black"/>
                </a:solidFill>
                <a:latin typeface="PMingLiU" panose="02020500000000000000" pitchFamily="18" charset="-120"/>
                <a:ea typeface="PMingLiU" panose="02020500000000000000" pitchFamily="18" charset="-120"/>
              </a:rPr>
              <a:t>M. En R. Karen Flores, kfloresr1800@alumno.ipn.mx</a:t>
            </a:r>
          </a:p>
          <a:p>
            <a:pPr defTabSz="685800">
              <a:lnSpc>
                <a:spcPct val="90000"/>
              </a:lnSpc>
              <a:spcBef>
                <a:spcPts val="750"/>
              </a:spcBef>
            </a:pPr>
            <a:r>
              <a:rPr lang="es-ES" kern="0" dirty="0">
                <a:solidFill>
                  <a:prstClr val="black"/>
                </a:solidFill>
                <a:latin typeface="PMingLiU" panose="02020500000000000000" pitchFamily="18" charset="-120"/>
                <a:ea typeface="PMingLiU" panose="02020500000000000000" pitchFamily="18" charset="-120"/>
              </a:rPr>
              <a:t>M. En TA. Sandra de la Fuente, sdelafuenteb1400@alumno.ipn.mx</a:t>
            </a:r>
          </a:p>
        </p:txBody>
      </p:sp>
      <p:sp>
        <p:nvSpPr>
          <p:cNvPr id="5" name="Marcador de número de diapositiva 4"/>
          <p:cNvSpPr>
            <a:spLocks noGrp="1"/>
          </p:cNvSpPr>
          <p:nvPr>
            <p:ph type="sldNum" sz="quarter" idx="12"/>
          </p:nvPr>
        </p:nvSpPr>
        <p:spPr/>
        <p:txBody>
          <a:bodyPr/>
          <a:lstStyle/>
          <a:p>
            <a:fld id="{CCC00461-BEDD-4C0D-B8C6-545CEFC7D738}" type="slidenum">
              <a:rPr lang="es-MX" smtClean="0"/>
              <a:t>75</a:t>
            </a:fld>
            <a:endParaRPr lang="es-MX"/>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80135" y="524326"/>
            <a:ext cx="7213450" cy="1527758"/>
          </a:xfrm>
        </p:spPr>
        <p:txBody>
          <a:bodyPr>
            <a:noAutofit/>
          </a:bodyPr>
          <a:lstStyle/>
          <a:p>
            <a:pPr algn="l"/>
            <a:r>
              <a:rPr lang="es-MX" sz="5200" dirty="0">
                <a:solidFill>
                  <a:srgbClr val="00297A"/>
                </a:solidFill>
                <a:latin typeface="Bodoni MT" panose="02070603080606020203" pitchFamily="18" charset="0"/>
              </a:rPr>
              <a:t>Para la formación de una imagen se necesita:</a:t>
            </a:r>
          </a:p>
        </p:txBody>
      </p:sp>
      <p:sp>
        <p:nvSpPr>
          <p:cNvPr id="3" name="Subtítulo 2"/>
          <p:cNvSpPr>
            <a:spLocks noGrp="1"/>
          </p:cNvSpPr>
          <p:nvPr>
            <p:ph type="subTitle" idx="1"/>
          </p:nvPr>
        </p:nvSpPr>
        <p:spPr>
          <a:xfrm>
            <a:off x="680135" y="4104232"/>
            <a:ext cx="2891918" cy="646331"/>
          </a:xfrm>
        </p:spPr>
        <p:txBody>
          <a:bodyPr>
            <a:noAutofit/>
          </a:bodyPr>
          <a:lstStyle/>
          <a:p>
            <a:pPr algn="l"/>
            <a:r>
              <a:rPr lang="es-ES" sz="2600" dirty="0">
                <a:latin typeface="PMingLiU" panose="020B0604030504040204" pitchFamily="18" charset="-120"/>
                <a:ea typeface="PMingLiU" panose="020B0604030504040204" pitchFamily="18" charset="-120"/>
              </a:rPr>
              <a:t>Objeto del cual se generará la imagen.</a:t>
            </a:r>
          </a:p>
        </p:txBody>
      </p:sp>
      <p:sp>
        <p:nvSpPr>
          <p:cNvPr id="12" name="Subtítulo 2">
            <a:extLst>
              <a:ext uri="{FF2B5EF4-FFF2-40B4-BE49-F238E27FC236}">
                <a16:creationId xmlns:a16="http://schemas.microsoft.com/office/drawing/2014/main" id="{97378B40-7AF8-4F96-A26E-EE03DF1B9F84}"/>
              </a:ext>
            </a:extLst>
          </p:cNvPr>
          <p:cNvSpPr txBox="1">
            <a:spLocks/>
          </p:cNvSpPr>
          <p:nvPr/>
        </p:nvSpPr>
        <p:spPr>
          <a:xfrm>
            <a:off x="4130819" y="2971842"/>
            <a:ext cx="4005284" cy="5559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5200" dirty="0">
                <a:latin typeface="Bodoni MT" panose="02070603080606020203" pitchFamily="18" charset="0"/>
                <a:ea typeface="PMingLiU" panose="020B0604030504040204" pitchFamily="18" charset="-120"/>
              </a:rPr>
              <a:t>Fuente de luz</a:t>
            </a:r>
          </a:p>
        </p:txBody>
      </p:sp>
      <p:sp>
        <p:nvSpPr>
          <p:cNvPr id="13" name="Subtítulo 2">
            <a:extLst>
              <a:ext uri="{FF2B5EF4-FFF2-40B4-BE49-F238E27FC236}">
                <a16:creationId xmlns:a16="http://schemas.microsoft.com/office/drawing/2014/main" id="{4F7EECE4-26A2-46AC-B0D2-91BB7C87E714}"/>
              </a:ext>
            </a:extLst>
          </p:cNvPr>
          <p:cNvSpPr txBox="1">
            <a:spLocks/>
          </p:cNvSpPr>
          <p:nvPr/>
        </p:nvSpPr>
        <p:spPr>
          <a:xfrm>
            <a:off x="680135" y="2971842"/>
            <a:ext cx="2807347" cy="5559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5200" dirty="0">
                <a:latin typeface="Bodoni MT" panose="02070603080606020203" pitchFamily="18" charset="0"/>
                <a:ea typeface="PMingLiU" panose="020B0604030504040204" pitchFamily="18" charset="-120"/>
              </a:rPr>
              <a:t>Objeto</a:t>
            </a:r>
          </a:p>
        </p:txBody>
      </p:sp>
      <p:sp>
        <p:nvSpPr>
          <p:cNvPr id="14" name="Subtítulo 2">
            <a:extLst>
              <a:ext uri="{FF2B5EF4-FFF2-40B4-BE49-F238E27FC236}">
                <a16:creationId xmlns:a16="http://schemas.microsoft.com/office/drawing/2014/main" id="{E90D58F1-3BC5-4693-83E5-CDA35B31BF3A}"/>
              </a:ext>
            </a:extLst>
          </p:cNvPr>
          <p:cNvSpPr txBox="1">
            <a:spLocks/>
          </p:cNvSpPr>
          <p:nvPr/>
        </p:nvSpPr>
        <p:spPr>
          <a:xfrm>
            <a:off x="8779439" y="2971842"/>
            <a:ext cx="2406012" cy="5559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5200" dirty="0">
                <a:latin typeface="Bodoni MT" panose="02070603080606020203" pitchFamily="18" charset="0"/>
                <a:ea typeface="PMingLiU" panose="020B0604030504040204" pitchFamily="18" charset="-120"/>
              </a:rPr>
              <a:t>Plano</a:t>
            </a:r>
          </a:p>
        </p:txBody>
      </p:sp>
      <p:sp>
        <p:nvSpPr>
          <p:cNvPr id="15" name="Subtítulo 2">
            <a:extLst>
              <a:ext uri="{FF2B5EF4-FFF2-40B4-BE49-F238E27FC236}">
                <a16:creationId xmlns:a16="http://schemas.microsoft.com/office/drawing/2014/main" id="{BEA38FA6-D111-4E22-B4ED-67D70DF5DC95}"/>
              </a:ext>
            </a:extLst>
          </p:cNvPr>
          <p:cNvSpPr txBox="1">
            <a:spLocks/>
          </p:cNvSpPr>
          <p:nvPr/>
        </p:nvSpPr>
        <p:spPr>
          <a:xfrm>
            <a:off x="4130819" y="4104297"/>
            <a:ext cx="3679217" cy="7621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2600" dirty="0">
                <a:latin typeface="PMingLiU" panose="020B0604030504040204" pitchFamily="18" charset="-120"/>
                <a:ea typeface="PMingLiU" panose="020B0604030504040204" pitchFamily="18" charset="-120"/>
              </a:rPr>
              <a:t>Para iluminar la superficie del objeto en el medio.</a:t>
            </a:r>
          </a:p>
        </p:txBody>
      </p:sp>
      <p:sp>
        <p:nvSpPr>
          <p:cNvPr id="16" name="Subtítulo 2">
            <a:extLst>
              <a:ext uri="{FF2B5EF4-FFF2-40B4-BE49-F238E27FC236}">
                <a16:creationId xmlns:a16="http://schemas.microsoft.com/office/drawing/2014/main" id="{3B80F3C2-63E0-4D25-82E5-15EF3256ADA5}"/>
              </a:ext>
            </a:extLst>
          </p:cNvPr>
          <p:cNvSpPr txBox="1">
            <a:spLocks/>
          </p:cNvSpPr>
          <p:nvPr/>
        </p:nvSpPr>
        <p:spPr>
          <a:xfrm>
            <a:off x="8779439" y="4104232"/>
            <a:ext cx="2891918" cy="646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2600" dirty="0">
                <a:latin typeface="PMingLiU" panose="020B0604030504040204" pitchFamily="18" charset="-120"/>
                <a:ea typeface="PMingLiU" panose="020B0604030504040204" pitchFamily="18" charset="-120"/>
              </a:rPr>
              <a:t>Plano de proyección de la imagen.</a:t>
            </a:r>
          </a:p>
        </p:txBody>
      </p:sp>
      <p:cxnSp>
        <p:nvCxnSpPr>
          <p:cNvPr id="23" name="Conector recto 22">
            <a:extLst>
              <a:ext uri="{FF2B5EF4-FFF2-40B4-BE49-F238E27FC236}">
                <a16:creationId xmlns:a16="http://schemas.microsoft.com/office/drawing/2014/main" id="{916A37BD-230B-4648-BFB3-19E68FD8D450}"/>
              </a:ext>
            </a:extLst>
          </p:cNvPr>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02916C6E-A30B-461A-A3AA-93E1720EC9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7" name="Rectángulo 16">
            <a:extLst>
              <a:ext uri="{FF2B5EF4-FFF2-40B4-BE49-F238E27FC236}">
                <a16:creationId xmlns:a16="http://schemas.microsoft.com/office/drawing/2014/main" id="{77B0C3CD-67E0-4FEB-BF6B-2DFF861DBEB5}"/>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8" name="Rectángulo 17">
            <a:extLst>
              <a:ext uri="{FF2B5EF4-FFF2-40B4-BE49-F238E27FC236}">
                <a16:creationId xmlns:a16="http://schemas.microsoft.com/office/drawing/2014/main" id="{BF2995B2-17E1-49D1-87D6-1357838191CA}"/>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353305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8601740" y="6379313"/>
            <a:ext cx="2760920" cy="319200"/>
          </a:xfrm>
        </p:spPr>
        <p:txBody>
          <a:bodyPr/>
          <a:lstStyle/>
          <a:p>
            <a:fld id="{CCC00461-BEDD-4C0D-B8C6-545CEFC7D738}" type="slidenum">
              <a:rPr lang="es-MX" smtClean="0"/>
              <a:t>9</a:t>
            </a:fld>
            <a:endParaRPr lang="es-MX" dirty="0"/>
          </a:p>
        </p:txBody>
      </p:sp>
      <p:grpSp>
        <p:nvGrpSpPr>
          <p:cNvPr id="15" name="Grupo 14"/>
          <p:cNvGrpSpPr/>
          <p:nvPr/>
        </p:nvGrpSpPr>
        <p:grpSpPr>
          <a:xfrm>
            <a:off x="2154278" y="746590"/>
            <a:ext cx="7883444" cy="4491234"/>
            <a:chOff x="163579" y="-70246"/>
            <a:chExt cx="5379818" cy="3715118"/>
          </a:xfrm>
        </p:grpSpPr>
        <p:pic>
          <p:nvPicPr>
            <p:cNvPr id="5" name="Imagen 4"/>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40000"/>
                      </a14:imgEffect>
                      <a14:imgEffect>
                        <a14:sharpenSoften amount="25000"/>
                      </a14:imgEffect>
                    </a14:imgLayer>
                  </a14:imgProps>
                </a:ext>
                <a:ext uri="{28A0092B-C50C-407E-A947-70E740481C1C}">
                  <a14:useLocalDpi xmlns:a14="http://schemas.microsoft.com/office/drawing/2010/main" val="0"/>
                </a:ext>
              </a:extLst>
            </a:blip>
            <a:srcRect l="8699" r="5824"/>
            <a:stretch>
              <a:fillRect/>
            </a:stretch>
          </p:blipFill>
          <p:spPr>
            <a:xfrm>
              <a:off x="1034899" y="-70246"/>
              <a:ext cx="4386966" cy="3366339"/>
            </a:xfrm>
            <a:prstGeom prst="rect">
              <a:avLst/>
            </a:prstGeom>
          </p:spPr>
        </p:pic>
        <p:grpSp>
          <p:nvGrpSpPr>
            <p:cNvPr id="14" name="Grupo 13"/>
            <p:cNvGrpSpPr/>
            <p:nvPr/>
          </p:nvGrpSpPr>
          <p:grpSpPr>
            <a:xfrm>
              <a:off x="163579" y="133722"/>
              <a:ext cx="5379818" cy="3511150"/>
              <a:chOff x="259276" y="133722"/>
              <a:chExt cx="5379818" cy="3511150"/>
            </a:xfrm>
          </p:grpSpPr>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976" y="1310817"/>
                <a:ext cx="523985" cy="604212"/>
              </a:xfrm>
              <a:prstGeom prst="rect">
                <a:avLst/>
              </a:prstGeom>
            </p:spPr>
          </p:pic>
          <p:sp>
            <p:nvSpPr>
              <p:cNvPr id="10" name="Rectángulo 9"/>
              <p:cNvSpPr/>
              <p:nvPr/>
            </p:nvSpPr>
            <p:spPr>
              <a:xfrm>
                <a:off x="4695325" y="3212068"/>
                <a:ext cx="826129" cy="432804"/>
              </a:xfrm>
              <a:prstGeom prst="rect">
                <a:avLst/>
              </a:prstGeom>
            </p:spPr>
            <p:txBody>
              <a:bodyPr wrap="none">
                <a:spAutoFit/>
              </a:bodyPr>
              <a:lstStyle/>
              <a:p>
                <a:r>
                  <a:rPr lang="es-MX" sz="2800" dirty="0">
                    <a:latin typeface="Bodoni MT" pitchFamily="18" charset="0"/>
                  </a:rPr>
                  <a:t>Objeto</a:t>
                </a:r>
                <a:endParaRPr lang="es-MX" sz="2800" dirty="0"/>
              </a:p>
            </p:txBody>
          </p:sp>
          <p:sp>
            <p:nvSpPr>
              <p:cNvPr id="11" name="Rectángulo 10"/>
              <p:cNvSpPr/>
              <p:nvPr/>
            </p:nvSpPr>
            <p:spPr>
              <a:xfrm>
                <a:off x="2314233" y="3212068"/>
                <a:ext cx="726583" cy="432804"/>
              </a:xfrm>
              <a:prstGeom prst="rect">
                <a:avLst/>
              </a:prstGeom>
            </p:spPr>
            <p:txBody>
              <a:bodyPr wrap="none">
                <a:spAutoFit/>
              </a:bodyPr>
              <a:lstStyle/>
              <a:p>
                <a:r>
                  <a:rPr lang="es-MX" sz="2800" dirty="0">
                    <a:latin typeface="Bodoni MT" pitchFamily="18" charset="0"/>
                  </a:rPr>
                  <a:t>Plano</a:t>
                </a:r>
                <a:endParaRPr lang="es-MX" sz="2800" dirty="0"/>
              </a:p>
            </p:txBody>
          </p:sp>
          <p:sp>
            <p:nvSpPr>
              <p:cNvPr id="12" name="Rectángulo 11"/>
              <p:cNvSpPr/>
              <p:nvPr/>
            </p:nvSpPr>
            <p:spPr>
              <a:xfrm>
                <a:off x="5117075" y="133722"/>
                <a:ext cx="522019" cy="432804"/>
              </a:xfrm>
              <a:prstGeom prst="rect">
                <a:avLst/>
              </a:prstGeom>
            </p:spPr>
            <p:txBody>
              <a:bodyPr wrap="none">
                <a:spAutoFit/>
              </a:bodyPr>
              <a:lstStyle/>
              <a:p>
                <a:r>
                  <a:rPr lang="es-MX" sz="2800" dirty="0">
                    <a:latin typeface="Bodoni MT" pitchFamily="18" charset="0"/>
                  </a:rPr>
                  <a:t>Luz</a:t>
                </a:r>
                <a:endParaRPr lang="es-MX" sz="2800" dirty="0"/>
              </a:p>
            </p:txBody>
          </p:sp>
          <p:sp>
            <p:nvSpPr>
              <p:cNvPr id="13" name="Rectángulo 12"/>
              <p:cNvSpPr/>
              <p:nvPr/>
            </p:nvSpPr>
            <p:spPr>
              <a:xfrm>
                <a:off x="259276" y="3212068"/>
                <a:ext cx="1307104" cy="432804"/>
              </a:xfrm>
              <a:prstGeom prst="rect">
                <a:avLst/>
              </a:prstGeom>
            </p:spPr>
            <p:txBody>
              <a:bodyPr wrap="none">
                <a:spAutoFit/>
              </a:bodyPr>
              <a:lstStyle/>
              <a:p>
                <a:r>
                  <a:rPr lang="es-MX" sz="2800" dirty="0">
                    <a:latin typeface="Bodoni MT" pitchFamily="18" charset="0"/>
                  </a:rPr>
                  <a:t>Observador</a:t>
                </a:r>
                <a:endParaRPr lang="es-MX" sz="2800" dirty="0"/>
              </a:p>
            </p:txBody>
          </p:sp>
        </p:grpSp>
      </p:grpSp>
      <p:cxnSp>
        <p:nvCxnSpPr>
          <p:cNvPr id="21" name="Conector recto 20"/>
          <p:cNvCxnSpPr/>
          <p:nvPr/>
        </p:nvCxnSpPr>
        <p:spPr>
          <a:xfrm>
            <a:off x="4532449" y="6242037"/>
            <a:ext cx="7656357" cy="0"/>
          </a:xfrm>
          <a:prstGeom prst="line">
            <a:avLst/>
          </a:prstGeom>
          <a:ln w="76200">
            <a:solidFill>
              <a:srgbClr val="00297A"/>
            </a:solidFill>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14037" y="6306085"/>
            <a:ext cx="569156" cy="502448"/>
          </a:xfrm>
          <a:prstGeom prst="rect">
            <a:avLst/>
          </a:prstGeom>
        </p:spPr>
      </p:pic>
      <p:sp>
        <p:nvSpPr>
          <p:cNvPr id="18" name="Rectángulo 17">
            <a:extLst>
              <a:ext uri="{FF2B5EF4-FFF2-40B4-BE49-F238E27FC236}">
                <a16:creationId xmlns:a16="http://schemas.microsoft.com/office/drawing/2014/main" id="{4D4A85CB-B0C1-45CB-87DE-A87753B42A1A}"/>
              </a:ext>
            </a:extLst>
          </p:cNvPr>
          <p:cNvSpPr/>
          <p:nvPr/>
        </p:nvSpPr>
        <p:spPr>
          <a:xfrm>
            <a:off x="93900" y="6015817"/>
            <a:ext cx="4793652" cy="369332"/>
          </a:xfrm>
          <a:prstGeom prst="rect">
            <a:avLst/>
          </a:prstGeom>
        </p:spPr>
        <p:txBody>
          <a:bodyPr wrap="square">
            <a:spAutoFit/>
          </a:bodyPr>
          <a:lstStyle/>
          <a:p>
            <a:r>
              <a:rPr lang="es-MX" dirty="0">
                <a:solidFill>
                  <a:srgbClr val="00297A"/>
                </a:solidFill>
                <a:latin typeface="Bodoni MT" pitchFamily="18" charset="0"/>
              </a:rPr>
              <a:t>Taller de Procesamiento Digital de Imágenes</a:t>
            </a:r>
          </a:p>
        </p:txBody>
      </p:sp>
      <p:sp>
        <p:nvSpPr>
          <p:cNvPr id="19" name="Rectángulo 18">
            <a:extLst>
              <a:ext uri="{FF2B5EF4-FFF2-40B4-BE49-F238E27FC236}">
                <a16:creationId xmlns:a16="http://schemas.microsoft.com/office/drawing/2014/main" id="{B44C8FDC-2F15-42FB-B372-69BF40DC0C92}"/>
              </a:ext>
            </a:extLst>
          </p:cNvPr>
          <p:cNvSpPr/>
          <p:nvPr/>
        </p:nvSpPr>
        <p:spPr>
          <a:xfrm>
            <a:off x="93900" y="6519373"/>
            <a:ext cx="1988900" cy="276999"/>
          </a:xfrm>
          <a:prstGeom prst="rect">
            <a:avLst/>
          </a:prstGeom>
        </p:spPr>
        <p:txBody>
          <a:bodyPr wrap="square">
            <a:spAutoFit/>
          </a:bodyPr>
          <a:lstStyle/>
          <a:p>
            <a:r>
              <a:rPr lang="es-MX" sz="1200" dirty="0">
                <a:latin typeface="Bodoni MT" pitchFamily="18" charset="0"/>
              </a:rPr>
              <a:t>16 de Noviembre de 2018</a:t>
            </a:r>
          </a:p>
        </p:txBody>
      </p:sp>
    </p:spTree>
    <p:extLst>
      <p:ext uri="{BB962C8B-B14F-4D97-AF65-F5344CB8AC3E}">
        <p14:creationId xmlns:p14="http://schemas.microsoft.com/office/powerpoint/2010/main" val="2802581570"/>
      </p:ext>
    </p:extLst>
  </p:cSld>
  <p:clrMapOvr>
    <a:masterClrMapping/>
  </p:clrMapOvr>
</p:sld>
</file>

<file path=ppt/theme/theme1.xml><?xml version="1.0" encoding="utf-8"?>
<a:theme xmlns:a="http://schemas.openxmlformats.org/drawingml/2006/main" name="curs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cursos</Template>
  <TotalTime>2096</TotalTime>
  <Words>1592</Words>
  <Application>Microsoft Office PowerPoint</Application>
  <PresentationFormat>Panorámica</PresentationFormat>
  <Paragraphs>400</Paragraphs>
  <Slides>75</Slides>
  <Notes>29</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75</vt:i4>
      </vt:variant>
    </vt:vector>
  </HeadingPairs>
  <TitlesOfParts>
    <vt:vector size="89" baseType="lpstr">
      <vt:lpstr>等线 Light</vt:lpstr>
      <vt:lpstr>PMingLiU</vt:lpstr>
      <vt:lpstr>Arial</vt:lpstr>
      <vt:lpstr>Arial</vt:lpstr>
      <vt:lpstr>Bodoni MT</vt:lpstr>
      <vt:lpstr>Calibri</vt:lpstr>
      <vt:lpstr>Calibri Light</vt:lpstr>
      <vt:lpstr>Cambria Math</vt:lpstr>
      <vt:lpstr>Franklin Gothic Medium</vt:lpstr>
      <vt:lpstr>Franklin Gothic Medium (Títulos)</vt:lpstr>
      <vt:lpstr>Levenim MT</vt:lpstr>
      <vt:lpstr>PT Serif</vt:lpstr>
      <vt:lpstr>Wingdings 2</vt:lpstr>
      <vt:lpstr>cursos</vt:lpstr>
      <vt:lpstr>TALLER DE PROCESAMIENTO DIGITAL DE IMÁGENES</vt:lpstr>
      <vt:lpstr>Presentación de PowerPoint</vt:lpstr>
      <vt:lpstr>CONTENIDO</vt:lpstr>
      <vt:lpstr>Presentación de PowerPoint</vt:lpstr>
      <vt:lpstr>Presentación de PowerPoint</vt:lpstr>
      <vt:lpstr>Presentación de PowerPoint</vt:lpstr>
      <vt:lpstr>Presentación de PowerPoint</vt:lpstr>
      <vt:lpstr>Para la formación de una imagen se necesita: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vt:lpstr>
      <vt:lpstr>Presentación de PowerPoint</vt:lpstr>
      <vt:lpstr>CONTENIDO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vt:lpstr>
      <vt:lpstr>Presentación de PowerPoint</vt:lpstr>
      <vt:lpstr>REFERENCIAS</vt:lpstr>
      <vt:lpstr>Presentación de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Sandra FB</dc:creator>
  <cp:lastModifiedBy>Sandra Lucia De La Fuente Bermudez</cp:lastModifiedBy>
  <cp:revision>275</cp:revision>
  <dcterms:created xsi:type="dcterms:W3CDTF">2017-09-25T17:49:00Z</dcterms:created>
  <dcterms:modified xsi:type="dcterms:W3CDTF">2018-10-16T16:34:08Z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1033-10.1.0.5490</vt:lpwstr>
  </property>
</Properties>
</file>